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8288000" cy="10287000"/>
  <p:notesSz cx="6858000" cy="9144000"/>
  <p:embeddedFontLst>
    <p:embeddedFont>
      <p:font typeface="Berthold Block" panose="020B0604020202020204" charset="0"/>
      <p:regular r:id="rId19"/>
    </p:embeddedFont>
    <p:embeddedFont>
      <p:font typeface="DM Sans" pitchFamily="2" charset="0"/>
      <p:regular r:id="rId20"/>
      <p:bold r:id="rId21"/>
      <p:italic r:id="rId22"/>
      <p:boldItalic r:id="rId23"/>
    </p:embeddedFont>
    <p:embeddedFont>
      <p:font typeface="DM Sans Bold" pitchFamily="2" charset="0"/>
      <p:regular r:id="rId24"/>
      <p:bold r:id="rId25"/>
    </p:embeddedFont>
    <p:embeddedFont>
      <p:font typeface="Montserrat Ultra-Bold" panose="020B060402020202020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09C5D6-2921-1529-1245-1DE94A38D0F7}" v="52" dt="2025-10-17T20:57:39.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an Sattler" userId="S::fabian@ffievents.com::f27601d6-216e-4e3f-88d5-3f9ae4aa83c9" providerId="AD" clId="Web-{D709C5D6-2921-1529-1245-1DE94A38D0F7}"/>
    <pc:docChg chg="modSld">
      <pc:chgData name="Fabian Sattler" userId="S::fabian@ffievents.com::f27601d6-216e-4e3f-88d5-3f9ae4aa83c9" providerId="AD" clId="Web-{D709C5D6-2921-1529-1245-1DE94A38D0F7}" dt="2025-10-17T20:57:38.611" v="27" actId="20577"/>
      <pc:docMkLst>
        <pc:docMk/>
      </pc:docMkLst>
      <pc:sldChg chg="addSp delSp modSp">
        <pc:chgData name="Fabian Sattler" userId="S::fabian@ffievents.com::f27601d6-216e-4e3f-88d5-3f9ae4aa83c9" providerId="AD" clId="Web-{D709C5D6-2921-1529-1245-1DE94A38D0F7}" dt="2025-10-17T20:57:38.611" v="27" actId="20577"/>
        <pc:sldMkLst>
          <pc:docMk/>
          <pc:sldMk cId="0" sldId="256"/>
        </pc:sldMkLst>
        <pc:spChg chg="mod">
          <ac:chgData name="Fabian Sattler" userId="S::fabian@ffievents.com::f27601d6-216e-4e3f-88d5-3f9ae4aa83c9" providerId="AD" clId="Web-{D709C5D6-2921-1529-1245-1DE94A38D0F7}" dt="2025-10-17T20:57:38.611" v="27" actId="20577"/>
          <ac:spMkLst>
            <pc:docMk/>
            <pc:sldMk cId="0" sldId="256"/>
            <ac:spMk id="6" creationId="{00000000-0000-0000-0000-000000000000}"/>
          </ac:spMkLst>
        </pc:spChg>
        <pc:spChg chg="mod">
          <ac:chgData name="Fabian Sattler" userId="S::fabian@ffievents.com::f27601d6-216e-4e3f-88d5-3f9ae4aa83c9" providerId="AD" clId="Web-{D709C5D6-2921-1529-1245-1DE94A38D0F7}" dt="2025-10-17T20:56:48.860" v="17" actId="14100"/>
          <ac:spMkLst>
            <pc:docMk/>
            <pc:sldMk cId="0" sldId="256"/>
            <ac:spMk id="7" creationId="{00000000-0000-0000-0000-000000000000}"/>
          </ac:spMkLst>
        </pc:spChg>
        <pc:spChg chg="add del mod">
          <ac:chgData name="Fabian Sattler" userId="S::fabian@ffievents.com::f27601d6-216e-4e3f-88d5-3f9ae4aa83c9" providerId="AD" clId="Web-{D709C5D6-2921-1529-1245-1DE94A38D0F7}" dt="2025-10-17T20:56:41.531" v="10" actId="20577"/>
          <ac:spMkLst>
            <pc:docMk/>
            <pc:sldMk cId="0" sldId="256"/>
            <ac:spMk id="8" creationId="{00000000-0000-0000-0000-000000000000}"/>
          </ac:spMkLst>
        </pc:spChg>
        <pc:spChg chg="add del mod">
          <ac:chgData name="Fabian Sattler" userId="S::fabian@ffievents.com::f27601d6-216e-4e3f-88d5-3f9ae4aa83c9" providerId="AD" clId="Web-{D709C5D6-2921-1529-1245-1DE94A38D0F7}" dt="2025-10-17T20:56:48.297" v="14" actId="20577"/>
          <ac:spMkLst>
            <pc:docMk/>
            <pc:sldMk cId="0" sldId="256"/>
            <ac:spMk id="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Anna &amp; Max seit 19 in der Startup-Szene aktiv und waren auf vielen Events.  </a:t>
            </a:r>
          </a:p>
          <a:p>
            <a:r>
              <a:rPr lang="en-US"/>
              <a:t>- Schnell gemerkt: Events oft nur besucht von Leuten die 30+ Jahre alt sind -&gt; schwierig zugänglich für junge Leute, dort Kontakte zu knüpfen, etwas zu lernen, etc.  </a:t>
            </a:r>
          </a:p>
          <a:p>
            <a:r>
              <a:rPr lang="en-US"/>
              <a:t>- Es gab keine passenden Plattformen für junge angehende Gründer, womit geholfen wird, wo gezeigt wird wie das ganze richtig angegangen wird  </a:t>
            </a:r>
          </a:p>
          <a:p>
            <a:r>
              <a:rPr lang="en-US"/>
              <a:t>- Idee für FFI entstand: Einstieg in die Startup-Welt für junge Erwachsene erleichtern.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In Gesprächen wird schnell klar: viele junge Menschen haben Interesse am Gründen, oder Lust sich in der Startup-Welt ml auszuprobieren, wissen aber nicht, wo sie anfangen sollen.</a:t>
            </a:r>
          </a:p>
          <a:p>
            <a:r>
              <a:rPr lang="en-US"/>
              <a:t>- Gibt kaum Aufklärung über die Möglichkeiten, die es gibt und die damit einhergehen - gerade Schule sagt immer nur Studium, Ausbildung, etc.</a:t>
            </a:r>
          </a:p>
          <a:p>
            <a:r>
              <a:rPr lang="en-US"/>
              <a:t>- Der Einstieg ist schwierig, weil Erfahrung und Orientierung fehlen.</a:t>
            </a:r>
          </a:p>
          <a:p>
            <a:r>
              <a:rPr lang="en-US"/>
              <a:t>- Kein Zugang zu wichtigen Ressourcen wie Wissen, Netzwerk und Unterstützung.</a:t>
            </a:r>
          </a:p>
          <a:p>
            <a:r>
              <a:rPr lang="en-US"/>
              <a:t>Ohne Unterstützung bleiben viele gute Ideen unrealisiert.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Die Future Founders Initiative e.V. wurde gegründet, als Plattform für junge Gründer.</a:t>
            </a:r>
          </a:p>
          <a:p>
            <a:r>
              <a:rPr lang="en-US"/>
              <a:t>- Junge Talente treffen Gleichgesinnte, tauschen sich aus und knüpfen wichtige Kontakte, Experten und Coaches helfen mit praktischen Methoden, Ideen zu entwickeln und praktisch auszuarbeiten und Teilnehmer präsentieren ihre Ideen vor einer Jury, bekommen wertvolles Feedback und erste Erfahrungen im Präsentieren.</a:t>
            </a:r>
          </a:p>
          <a:p>
            <a:r>
              <a:rPr lang="en-US"/>
              <a:t>Unser Ziel: Den Einstieg ins Gründen so einfach wie möglich machen und die jungen Erwachsenen während den ersten wichtigen Schritten an die Hand zu nehmen und sie zu begleiten!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Wir sind zwar relativ neu, haben aber schon über 110 Mitglieder, das ist nur ein kleiner Ausschnitt</a:t>
            </a:r>
          </a:p>
          <a:p>
            <a:r>
              <a:rPr lang="en-US"/>
              <a:t>- Zwischen ihnen sind schon Freundschaften entstanden und sie haben sich schon wertvolle Tipps gegeben, die einigen enorm weitergeholfen haben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-&gt; Hatten es im 3 Tage Format, jetzt nur noch 1 Tag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Wir waren schon in 2 Städten, und haben vor, uns in ganz Deutschland auszuweiten</a:t>
            </a:r>
          </a:p>
          <a:p>
            <a:r>
              <a:rPr lang="en-US"/>
              <a:t>- Unser Team ist super motiviert und HAT BOCK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Wichtige und offizielle Partner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Folgt uns gerne oder nehmt bei Fragen Kontakt auf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svg"/><Relationship Id="rId3" Type="http://schemas.openxmlformats.org/officeDocument/2006/relationships/image" Target="../media/image8.svg"/><Relationship Id="rId7" Type="http://schemas.openxmlformats.org/officeDocument/2006/relationships/image" Target="../media/image10.svg"/><Relationship Id="rId12" Type="http://schemas.openxmlformats.org/officeDocument/2006/relationships/image" Target="../media/image5.png"/><Relationship Id="rId17" Type="http://schemas.openxmlformats.org/officeDocument/2006/relationships/image" Target="../media/image61.svg"/><Relationship Id="rId2" Type="http://schemas.openxmlformats.org/officeDocument/2006/relationships/image" Target="../media/image7.png"/><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12.svg"/><Relationship Id="rId15" Type="http://schemas.openxmlformats.org/officeDocument/2006/relationships/image" Target="../media/image59.svg"/><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2.svg"/><Relationship Id="rId14"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5.png"/><Relationship Id="rId18" Type="http://schemas.openxmlformats.org/officeDocument/2006/relationships/image" Target="../media/image65.png"/><Relationship Id="rId3" Type="http://schemas.openxmlformats.org/officeDocument/2006/relationships/image" Target="../media/image7.png"/><Relationship Id="rId21" Type="http://schemas.openxmlformats.org/officeDocument/2006/relationships/image" Target="../media/image68.png"/><Relationship Id="rId7" Type="http://schemas.openxmlformats.org/officeDocument/2006/relationships/image" Target="../media/image9.png"/><Relationship Id="rId12" Type="http://schemas.openxmlformats.org/officeDocument/2006/relationships/image" Target="../media/image4.svg"/><Relationship Id="rId17" Type="http://schemas.openxmlformats.org/officeDocument/2006/relationships/image" Target="../media/image64.png"/><Relationship Id="rId2" Type="http://schemas.openxmlformats.org/officeDocument/2006/relationships/notesSlide" Target="../notesSlides/notesSlide7.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3.png"/><Relationship Id="rId5" Type="http://schemas.openxmlformats.org/officeDocument/2006/relationships/image" Target="../media/image11.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2.svg"/><Relationship Id="rId19" Type="http://schemas.openxmlformats.org/officeDocument/2006/relationships/image" Target="../media/image66.png"/><Relationship Id="rId4" Type="http://schemas.openxmlformats.org/officeDocument/2006/relationships/image" Target="../media/image8.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5.png"/><Relationship Id="rId18" Type="http://schemas.openxmlformats.org/officeDocument/2006/relationships/image" Target="../media/image74.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4.svg"/><Relationship Id="rId17" Type="http://schemas.openxmlformats.org/officeDocument/2006/relationships/image" Target="../media/image73.png"/><Relationship Id="rId2" Type="http://schemas.openxmlformats.org/officeDocument/2006/relationships/notesSlide" Target="../notesSlides/notesSlide8.xml"/><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3.png"/><Relationship Id="rId5" Type="http://schemas.openxmlformats.org/officeDocument/2006/relationships/image" Target="../media/image11.png"/><Relationship Id="rId15" Type="http://schemas.openxmlformats.org/officeDocument/2006/relationships/image" Target="../media/image71.png"/><Relationship Id="rId10" Type="http://schemas.openxmlformats.org/officeDocument/2006/relationships/image" Target="../media/image2.svg"/><Relationship Id="rId4" Type="http://schemas.openxmlformats.org/officeDocument/2006/relationships/image" Target="../media/image8.svg"/><Relationship Id="rId9" Type="http://schemas.openxmlformats.org/officeDocument/2006/relationships/image" Target="../media/image1.png"/><Relationship Id="rId1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svg"/><Relationship Id="rId3" Type="http://schemas.openxmlformats.org/officeDocument/2006/relationships/image" Target="../media/image8.svg"/><Relationship Id="rId7" Type="http://schemas.openxmlformats.org/officeDocument/2006/relationships/image" Target="../media/image10.svg"/><Relationship Id="rId12" Type="http://schemas.openxmlformats.org/officeDocument/2006/relationships/image" Target="../media/image5.png"/><Relationship Id="rId17" Type="http://schemas.openxmlformats.org/officeDocument/2006/relationships/image" Target="../media/image78.svg"/><Relationship Id="rId2" Type="http://schemas.openxmlformats.org/officeDocument/2006/relationships/image" Target="../media/image7.png"/><Relationship Id="rId16"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12.svg"/><Relationship Id="rId15" Type="http://schemas.openxmlformats.org/officeDocument/2006/relationships/image" Target="../media/image76.png"/><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2.svg"/><Relationship Id="rId14"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9.png"/><Relationship Id="rId7" Type="http://schemas.openxmlformats.org/officeDocument/2006/relationships/image" Target="../media/image3.png"/><Relationship Id="rId12" Type="http://schemas.openxmlformats.org/officeDocument/2006/relationships/image" Target="../media/image8.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3.png"/><Relationship Id="rId10" Type="http://schemas.openxmlformats.org/officeDocument/2006/relationships/image" Target="../media/image6.svg"/><Relationship Id="rId4" Type="http://schemas.openxmlformats.org/officeDocument/2006/relationships/image" Target="../media/image10.svg"/><Relationship Id="rId9" Type="http://schemas.openxmlformats.org/officeDocument/2006/relationships/image" Target="../media/image5.png"/><Relationship Id="rId1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3.png"/><Relationship Id="rId5" Type="http://schemas.openxmlformats.org/officeDocument/2006/relationships/image" Target="../media/image11.png"/><Relationship Id="rId15" Type="http://schemas.openxmlformats.org/officeDocument/2006/relationships/image" Target="../media/image17.png"/><Relationship Id="rId10" Type="http://schemas.openxmlformats.org/officeDocument/2006/relationships/image" Target="../media/image2.svg"/><Relationship Id="rId4" Type="http://schemas.openxmlformats.org/officeDocument/2006/relationships/image" Target="../media/image8.svg"/><Relationship Id="rId9" Type="http://schemas.openxmlformats.org/officeDocument/2006/relationships/image" Target="../media/image1.png"/><Relationship Id="rId1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5.png"/><Relationship Id="rId1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4.svg"/><Relationship Id="rId17" Type="http://schemas.openxmlformats.org/officeDocument/2006/relationships/image" Target="../media/image20.jpeg"/><Relationship Id="rId2" Type="http://schemas.openxmlformats.org/officeDocument/2006/relationships/notesSlide" Target="../notesSlides/notesSlide3.xml"/><Relationship Id="rId16"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3.png"/><Relationship Id="rId5" Type="http://schemas.openxmlformats.org/officeDocument/2006/relationships/image" Target="../media/image11.png"/><Relationship Id="rId15" Type="http://schemas.openxmlformats.org/officeDocument/2006/relationships/image" Target="../media/image18.jpeg"/><Relationship Id="rId10" Type="http://schemas.openxmlformats.org/officeDocument/2006/relationships/image" Target="../media/image2.svg"/><Relationship Id="rId19" Type="http://schemas.openxmlformats.org/officeDocument/2006/relationships/image" Target="../media/image22.svg"/><Relationship Id="rId4" Type="http://schemas.openxmlformats.org/officeDocument/2006/relationships/image" Target="../media/image8.svg"/><Relationship Id="rId9" Type="http://schemas.openxmlformats.org/officeDocument/2006/relationships/image" Target="../media/image1.png"/><Relationship Id="rId1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svg"/><Relationship Id="rId3" Type="http://schemas.openxmlformats.org/officeDocument/2006/relationships/image" Target="../media/image8.svg"/><Relationship Id="rId7" Type="http://schemas.openxmlformats.org/officeDocument/2006/relationships/image" Target="../media/image10.svg"/><Relationship Id="rId12" Type="http://schemas.openxmlformats.org/officeDocument/2006/relationships/image" Target="../media/image5.png"/><Relationship Id="rId17" Type="http://schemas.openxmlformats.org/officeDocument/2006/relationships/image" Target="../media/image26.jpeg"/><Relationship Id="rId2" Type="http://schemas.openxmlformats.org/officeDocument/2006/relationships/image" Target="../media/image7.png"/><Relationship Id="rId16"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12.svg"/><Relationship Id="rId15" Type="http://schemas.openxmlformats.org/officeDocument/2006/relationships/image" Target="../media/image24.jpeg"/><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2.svg"/><Relationship Id="rId14" Type="http://schemas.openxmlformats.org/officeDocument/2006/relationships/image" Target="../media/image23.jpeg"/></Relationships>
</file>

<file path=ppt/slides/_rels/slide6.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7.png"/><Relationship Id="rId18" Type="http://schemas.openxmlformats.org/officeDocument/2006/relationships/image" Target="../media/image30.jpeg"/><Relationship Id="rId26" Type="http://schemas.openxmlformats.org/officeDocument/2006/relationships/image" Target="../media/image38.jpeg"/><Relationship Id="rId3" Type="http://schemas.openxmlformats.org/officeDocument/2006/relationships/image" Target="../media/image11.png"/><Relationship Id="rId21" Type="http://schemas.openxmlformats.org/officeDocument/2006/relationships/image" Target="../media/image33.jpeg"/><Relationship Id="rId7" Type="http://schemas.openxmlformats.org/officeDocument/2006/relationships/image" Target="../media/image1.png"/><Relationship Id="rId12" Type="http://schemas.openxmlformats.org/officeDocument/2006/relationships/image" Target="../media/image6.svg"/><Relationship Id="rId17" Type="http://schemas.openxmlformats.org/officeDocument/2006/relationships/image" Target="../media/image29.png"/><Relationship Id="rId25" Type="http://schemas.openxmlformats.org/officeDocument/2006/relationships/image" Target="../media/image37.jpeg"/><Relationship Id="rId2" Type="http://schemas.openxmlformats.org/officeDocument/2006/relationships/notesSlide" Target="../notesSlides/notesSlide4.xml"/><Relationship Id="rId16" Type="http://schemas.openxmlformats.org/officeDocument/2006/relationships/image" Target="../media/image28.png"/><Relationship Id="rId20"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5.png"/><Relationship Id="rId24" Type="http://schemas.openxmlformats.org/officeDocument/2006/relationships/image" Target="../media/image36.jpeg"/><Relationship Id="rId5" Type="http://schemas.openxmlformats.org/officeDocument/2006/relationships/image" Target="../media/image9.png"/><Relationship Id="rId15" Type="http://schemas.openxmlformats.org/officeDocument/2006/relationships/image" Target="../media/image27.png"/><Relationship Id="rId23" Type="http://schemas.openxmlformats.org/officeDocument/2006/relationships/image" Target="../media/image35.jpeg"/><Relationship Id="rId10" Type="http://schemas.openxmlformats.org/officeDocument/2006/relationships/image" Target="../media/image4.svg"/><Relationship Id="rId19" Type="http://schemas.openxmlformats.org/officeDocument/2006/relationships/image" Target="../media/image31.jpeg"/><Relationship Id="rId4" Type="http://schemas.openxmlformats.org/officeDocument/2006/relationships/image" Target="../media/image12.svg"/><Relationship Id="rId9" Type="http://schemas.openxmlformats.org/officeDocument/2006/relationships/image" Target="../media/image3.png"/><Relationship Id="rId14" Type="http://schemas.openxmlformats.org/officeDocument/2006/relationships/image" Target="../media/image8.svg"/><Relationship Id="rId22" Type="http://schemas.openxmlformats.org/officeDocument/2006/relationships/image" Target="../media/image34.jpe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svg"/><Relationship Id="rId18" Type="http://schemas.openxmlformats.org/officeDocument/2006/relationships/image" Target="../media/image43.jpeg"/><Relationship Id="rId3" Type="http://schemas.openxmlformats.org/officeDocument/2006/relationships/image" Target="../media/image8.svg"/><Relationship Id="rId21" Type="http://schemas.openxmlformats.org/officeDocument/2006/relationships/image" Target="../media/image46.jpeg"/><Relationship Id="rId7" Type="http://schemas.openxmlformats.org/officeDocument/2006/relationships/image" Target="../media/image10.svg"/><Relationship Id="rId12" Type="http://schemas.openxmlformats.org/officeDocument/2006/relationships/image" Target="../media/image5.png"/><Relationship Id="rId17" Type="http://schemas.openxmlformats.org/officeDocument/2006/relationships/image" Target="../media/image42.jpeg"/><Relationship Id="rId2" Type="http://schemas.openxmlformats.org/officeDocument/2006/relationships/image" Target="../media/image7.png"/><Relationship Id="rId16" Type="http://schemas.openxmlformats.org/officeDocument/2006/relationships/image" Target="../media/image41.jpeg"/><Relationship Id="rId20"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12.svg"/><Relationship Id="rId15" Type="http://schemas.openxmlformats.org/officeDocument/2006/relationships/image" Target="../media/image40.jpeg"/><Relationship Id="rId23" Type="http://schemas.openxmlformats.org/officeDocument/2006/relationships/image" Target="../media/image48.jpeg"/><Relationship Id="rId10" Type="http://schemas.openxmlformats.org/officeDocument/2006/relationships/image" Target="../media/image3.png"/><Relationship Id="rId19" Type="http://schemas.openxmlformats.org/officeDocument/2006/relationships/image" Target="../media/image44.jpeg"/><Relationship Id="rId4" Type="http://schemas.openxmlformats.org/officeDocument/2006/relationships/image" Target="../media/image11.png"/><Relationship Id="rId9" Type="http://schemas.openxmlformats.org/officeDocument/2006/relationships/image" Target="../media/image2.svg"/><Relationship Id="rId14" Type="http://schemas.openxmlformats.org/officeDocument/2006/relationships/image" Target="../media/image39.jpeg"/><Relationship Id="rId22" Type="http://schemas.openxmlformats.org/officeDocument/2006/relationships/image" Target="../media/image4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jpe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5.png"/><Relationship Id="rId18" Type="http://schemas.openxmlformats.org/officeDocument/2006/relationships/image" Target="../media/image53.jpeg"/><Relationship Id="rId3" Type="http://schemas.openxmlformats.org/officeDocument/2006/relationships/image" Target="../media/image7.png"/><Relationship Id="rId21" Type="http://schemas.openxmlformats.org/officeDocument/2006/relationships/image" Target="../media/image56.jpeg"/><Relationship Id="rId7" Type="http://schemas.openxmlformats.org/officeDocument/2006/relationships/image" Target="../media/image9.png"/><Relationship Id="rId12" Type="http://schemas.openxmlformats.org/officeDocument/2006/relationships/image" Target="../media/image4.svg"/><Relationship Id="rId17" Type="http://schemas.openxmlformats.org/officeDocument/2006/relationships/image" Target="../media/image52.jpeg"/><Relationship Id="rId2" Type="http://schemas.openxmlformats.org/officeDocument/2006/relationships/notesSlide" Target="../notesSlides/notesSlide6.xml"/><Relationship Id="rId16" Type="http://schemas.openxmlformats.org/officeDocument/2006/relationships/image" Target="../media/image51.svg"/><Relationship Id="rId20"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3.png"/><Relationship Id="rId5" Type="http://schemas.openxmlformats.org/officeDocument/2006/relationships/image" Target="../media/image11.png"/><Relationship Id="rId15" Type="http://schemas.openxmlformats.org/officeDocument/2006/relationships/image" Target="../media/image50.png"/><Relationship Id="rId10" Type="http://schemas.openxmlformats.org/officeDocument/2006/relationships/image" Target="../media/image2.svg"/><Relationship Id="rId19" Type="http://schemas.openxmlformats.org/officeDocument/2006/relationships/image" Target="../media/image54.jpeg"/><Relationship Id="rId4" Type="http://schemas.openxmlformats.org/officeDocument/2006/relationships/image" Target="../media/image8.svg"/><Relationship Id="rId9" Type="http://schemas.openxmlformats.org/officeDocument/2006/relationships/image" Target="../media/image1.png"/><Relationship Id="rId14" Type="http://schemas.openxmlformats.org/officeDocument/2006/relationships/image" Target="../media/image6.svg"/><Relationship Id="rId22" Type="http://schemas.openxmlformats.org/officeDocument/2006/relationships/image" Target="../media/image5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E"/>
          </a:p>
        </p:txBody>
      </p:sp>
      <p:sp>
        <p:nvSpPr>
          <p:cNvPr id="6" name="TextBox 6"/>
          <p:cNvSpPr txBox="1"/>
          <p:nvPr/>
        </p:nvSpPr>
        <p:spPr>
          <a:xfrm>
            <a:off x="4010713" y="4555466"/>
            <a:ext cx="11458699" cy="1380314"/>
          </a:xfrm>
          <a:prstGeom prst="rect">
            <a:avLst/>
          </a:prstGeom>
        </p:spPr>
        <p:txBody>
          <a:bodyPr lIns="0" tIns="0" rIns="0" bIns="0" rtlCol="0" anchor="t">
            <a:spAutoFit/>
          </a:bodyPr>
          <a:lstStyle/>
          <a:p>
            <a:pPr algn="ctr">
              <a:lnSpc>
                <a:spcPts val="11599"/>
              </a:lnSpc>
            </a:pPr>
            <a:r>
              <a:rPr lang="en-US" sz="3200" dirty="0">
                <a:solidFill>
                  <a:schemeClr val="bg1"/>
                </a:solidFill>
                <a:latin typeface="Berthold Block"/>
                <a:sym typeface="Berthold Block"/>
              </a:rPr>
              <a:t>FUTURE FOUNDERS</a:t>
            </a:r>
            <a:r>
              <a:rPr lang="en-US" sz="8250" dirty="0">
                <a:solidFill>
                  <a:srgbClr val="FFFFFF"/>
                </a:solidFill>
                <a:latin typeface="Berthold Block"/>
                <a:ea typeface="Berthold Block"/>
                <a:cs typeface="Berthold Block"/>
                <a:sym typeface="Berthold Block"/>
              </a:rPr>
              <a:t> INITIATIVE</a:t>
            </a:r>
            <a:endParaRPr lang="en-US" sz="8250" dirty="0" err="1">
              <a:solidFill>
                <a:srgbClr val="FFFFFF"/>
              </a:solidFill>
              <a:latin typeface="Berthold Block"/>
              <a:ea typeface="Berthold Block"/>
              <a:cs typeface="Berthold Block"/>
            </a:endParaRPr>
          </a:p>
        </p:txBody>
      </p:sp>
      <p:sp>
        <p:nvSpPr>
          <p:cNvPr id="7" name="Freeform 7"/>
          <p:cNvSpPr/>
          <p:nvPr/>
        </p:nvSpPr>
        <p:spPr>
          <a:xfrm>
            <a:off x="2856497" y="4826472"/>
            <a:ext cx="1030905" cy="1030905"/>
          </a:xfrm>
          <a:custGeom>
            <a:avLst/>
            <a:gdLst/>
            <a:ahLst/>
            <a:cxnLst/>
            <a:rect l="l" t="t" r="r" b="b"/>
            <a:pathLst>
              <a:path w="1030905" h="1030905">
                <a:moveTo>
                  <a:pt x="0" y="0"/>
                </a:moveTo>
                <a:lnTo>
                  <a:pt x="1030905" y="0"/>
                </a:lnTo>
                <a:lnTo>
                  <a:pt x="1030905" y="1030905"/>
                </a:lnTo>
                <a:lnTo>
                  <a:pt x="0" y="10309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DE"/>
          </a:p>
        </p:txBody>
      </p:sp>
      <p:sp>
        <p:nvSpPr>
          <p:cNvPr id="8" name="TextBox 8"/>
          <p:cNvSpPr txBox="1"/>
          <p:nvPr/>
        </p:nvSpPr>
        <p:spPr>
          <a:xfrm>
            <a:off x="2818587" y="6433673"/>
            <a:ext cx="12629115" cy="730255"/>
          </a:xfrm>
          <a:prstGeom prst="rect">
            <a:avLst/>
          </a:prstGeom>
        </p:spPr>
        <p:txBody>
          <a:bodyPr lIns="0" tIns="0" rIns="0" bIns="0" rtlCol="0" anchor="t">
            <a:spAutoFit/>
          </a:bodyPr>
          <a:lstStyle/>
          <a:p>
            <a:pPr algn="ctr">
              <a:lnSpc>
                <a:spcPts val="5500"/>
              </a:lnSpc>
            </a:pPr>
            <a:r>
              <a:rPr lang="en-US" sz="5500" dirty="0">
                <a:solidFill>
                  <a:srgbClr val="FFFFFF"/>
                </a:solidFill>
                <a:latin typeface="DM Sans"/>
              </a:rPr>
              <a:t>DEIN </a:t>
            </a:r>
            <a:r>
              <a:rPr lang="en-US" sz="5500" dirty="0" err="1">
                <a:solidFill>
                  <a:srgbClr val="FFFFFF"/>
                </a:solidFill>
                <a:latin typeface="DM Sans"/>
              </a:rPr>
              <a:t>Sprungbrett</a:t>
            </a:r>
            <a:r>
              <a:rPr lang="en-US" sz="5500" dirty="0">
                <a:solidFill>
                  <a:srgbClr val="FFFFFF"/>
                </a:solidFill>
                <a:latin typeface="DM Sans"/>
              </a:rPr>
              <a:t> in die Startup-</a:t>
            </a:r>
            <a:r>
              <a:rPr lang="en-US" sz="5500" dirty="0" err="1">
                <a:solidFill>
                  <a:srgbClr val="FFFFFF"/>
                </a:solidFill>
                <a:latin typeface="DM Sans"/>
              </a:rPr>
              <a:t>Szene</a:t>
            </a:r>
            <a:endParaRPr lang="en-US" dirty="0" err="1"/>
          </a:p>
        </p:txBody>
      </p:sp>
      <p:sp>
        <p:nvSpPr>
          <p:cNvPr id="9" name="TextBox 9"/>
          <p:cNvSpPr txBox="1"/>
          <p:nvPr/>
        </p:nvSpPr>
        <p:spPr>
          <a:xfrm>
            <a:off x="4538740" y="3265947"/>
            <a:ext cx="9188810" cy="1069976"/>
          </a:xfrm>
          <a:prstGeom prst="rect">
            <a:avLst/>
          </a:prstGeom>
        </p:spPr>
        <p:txBody>
          <a:bodyPr lIns="0" tIns="0" rIns="0" bIns="0" rtlCol="0" anchor="t">
            <a:spAutoFit/>
          </a:bodyPr>
          <a:lstStyle/>
          <a:p>
            <a:pPr algn="ctr">
              <a:lnSpc>
                <a:spcPts val="8000"/>
              </a:lnSpc>
            </a:pPr>
            <a:r>
              <a:rPr lang="en-US" sz="8000" dirty="0" err="1">
                <a:solidFill>
                  <a:srgbClr val="FFFFFF"/>
                </a:solidFill>
                <a:latin typeface="DM Sans"/>
                <a:ea typeface="DM Sans"/>
                <a:cs typeface="DM Sans"/>
              </a:rPr>
              <a:t>Willkommen</a:t>
            </a:r>
            <a:r>
              <a:rPr lang="en-US" sz="8000" dirty="0">
                <a:solidFill>
                  <a:srgbClr val="FFFFFF"/>
                </a:solidFill>
                <a:latin typeface="DM Sans"/>
                <a:ea typeface="DM Sans"/>
                <a:cs typeface="DM Sans"/>
              </a:rPr>
              <a:t> </a:t>
            </a:r>
            <a:r>
              <a:rPr lang="en-US" sz="8000" dirty="0" err="1">
                <a:solidFill>
                  <a:srgbClr val="FFFFFF"/>
                </a:solidFill>
                <a:latin typeface="DM Sans"/>
                <a:ea typeface="DM Sans"/>
                <a:cs typeface="DM Sans"/>
              </a:rPr>
              <a:t>zur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sp>
        <p:nvSpPr>
          <p:cNvPr id="3" name="Freeform 3"/>
          <p:cNvSpPr/>
          <p:nvPr/>
        </p:nvSpPr>
        <p:spPr>
          <a:xfrm>
            <a:off x="7128701" y="630505"/>
            <a:ext cx="4030598" cy="796391"/>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4">
              <a:extLst>
                <a:ext uri="{96DAC541-7B7A-43D3-8B79-37D633B846F1}">
                  <asvg:svgBlip xmlns:asvg="http://schemas.microsoft.com/office/drawing/2016/SVG/main" r:embed="rId5"/>
                </a:ext>
              </a:extLst>
            </a:blip>
            <a:stretch>
              <a:fillRect b="-313743"/>
            </a:stretch>
          </a:blipFill>
        </p:spPr>
        <p:txBody>
          <a:bodyPr/>
          <a:lstStyle/>
          <a:p>
            <a:endParaRPr lang="en-DE"/>
          </a:p>
        </p:txBody>
      </p:sp>
      <p:grpSp>
        <p:nvGrpSpPr>
          <p:cNvPr id="4" name="Group 4"/>
          <p:cNvGrpSpPr/>
          <p:nvPr/>
        </p:nvGrpSpPr>
        <p:grpSpPr>
          <a:xfrm>
            <a:off x="6731664" y="9374415"/>
            <a:ext cx="4824672" cy="472973"/>
            <a:chOff x="0" y="0"/>
            <a:chExt cx="6432896" cy="630630"/>
          </a:xfrm>
        </p:grpSpPr>
        <p:sp>
          <p:nvSpPr>
            <p:cNvPr id="5" name="TextBox 5"/>
            <p:cNvSpPr txBox="1"/>
            <p:nvPr/>
          </p:nvSpPr>
          <p:spPr>
            <a:xfrm>
              <a:off x="591474" y="-57150"/>
              <a:ext cx="5841422" cy="687780"/>
            </a:xfrm>
            <a:prstGeom prst="rect">
              <a:avLst/>
            </a:prstGeom>
          </p:spPr>
          <p:txBody>
            <a:bodyPr lIns="0" tIns="0" rIns="0" bIns="0" rtlCol="0" anchor="t">
              <a:spAutoFit/>
            </a:bodyPr>
            <a:lstStyle/>
            <a:p>
              <a:pPr algn="ctr">
                <a:lnSpc>
                  <a:spcPts val="4457"/>
                </a:lnSpc>
              </a:pPr>
              <a:r>
                <a:rPr lang="en-US" sz="3184">
                  <a:solidFill>
                    <a:srgbClr val="FFFFFF"/>
                  </a:solidFill>
                  <a:latin typeface="Berthold Block"/>
                  <a:ea typeface="Berthold Block"/>
                  <a:cs typeface="Berthold Block"/>
                  <a:sym typeface="Berthold Block"/>
                </a:rPr>
                <a:t>FUTURE FOUNDERS INITIATIVE</a:t>
              </a:r>
            </a:p>
          </p:txBody>
        </p:sp>
        <p:sp>
          <p:nvSpPr>
            <p:cNvPr id="6" name="Freeform 6"/>
            <p:cNvSpPr/>
            <p:nvPr/>
          </p:nvSpPr>
          <p:spPr>
            <a:xfrm>
              <a:off x="0" y="55898"/>
              <a:ext cx="528284" cy="528284"/>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DE"/>
            </a:p>
          </p:txBody>
        </p:sp>
      </p:grpSp>
      <p:sp>
        <p:nvSpPr>
          <p:cNvPr id="7" name="TextBox 7"/>
          <p:cNvSpPr txBox="1"/>
          <p:nvPr/>
        </p:nvSpPr>
        <p:spPr>
          <a:xfrm>
            <a:off x="7160804" y="914247"/>
            <a:ext cx="3966392" cy="267007"/>
          </a:xfrm>
          <a:prstGeom prst="rect">
            <a:avLst/>
          </a:prstGeom>
        </p:spPr>
        <p:txBody>
          <a:bodyPr lIns="0" tIns="0" rIns="0" bIns="0" rtlCol="0" anchor="t">
            <a:spAutoFit/>
          </a:bodyPr>
          <a:lstStyle/>
          <a:p>
            <a:pPr algn="ctr">
              <a:lnSpc>
                <a:spcPts val="2058"/>
              </a:lnSpc>
            </a:pPr>
            <a:r>
              <a:rPr lang="en-US" sz="2058" b="1">
                <a:solidFill>
                  <a:srgbClr val="E67F6B"/>
                </a:solidFill>
                <a:latin typeface="Montserrat Ultra-Bold"/>
                <a:ea typeface="Montserrat Ultra-Bold"/>
                <a:cs typeface="Montserrat Ultra-Bold"/>
                <a:sym typeface="Montserrat Ultra-Bold"/>
              </a:rPr>
              <a:t>NÄCHSTE EVENT</a:t>
            </a:r>
          </a:p>
        </p:txBody>
      </p:sp>
      <p:sp>
        <p:nvSpPr>
          <p:cNvPr id="8" name="Freeform 8"/>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E"/>
          </a:p>
        </p:txBody>
      </p:sp>
      <p:sp>
        <p:nvSpPr>
          <p:cNvPr id="9" name="Freeform 9"/>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DE"/>
          </a:p>
        </p:txBody>
      </p:sp>
      <p:sp>
        <p:nvSpPr>
          <p:cNvPr id="10" name="Freeform 10"/>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DE"/>
          </a:p>
        </p:txBody>
      </p:sp>
      <p:sp>
        <p:nvSpPr>
          <p:cNvPr id="11" name="Freeform 11"/>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grpSp>
        <p:nvGrpSpPr>
          <p:cNvPr id="12" name="Group 12"/>
          <p:cNvGrpSpPr/>
          <p:nvPr/>
        </p:nvGrpSpPr>
        <p:grpSpPr>
          <a:xfrm>
            <a:off x="2639084" y="2519456"/>
            <a:ext cx="4162272" cy="5248088"/>
            <a:chOff x="0" y="0"/>
            <a:chExt cx="5549696" cy="6997450"/>
          </a:xfrm>
        </p:grpSpPr>
        <p:sp>
          <p:nvSpPr>
            <p:cNvPr id="13" name="Freeform 13"/>
            <p:cNvSpPr/>
            <p:nvPr/>
          </p:nvSpPr>
          <p:spPr>
            <a:xfrm>
              <a:off x="0" y="0"/>
              <a:ext cx="5070001" cy="4959383"/>
            </a:xfrm>
            <a:custGeom>
              <a:avLst/>
              <a:gdLst/>
              <a:ahLst/>
              <a:cxnLst/>
              <a:rect l="l" t="t" r="r" b="b"/>
              <a:pathLst>
                <a:path w="5070001" h="4959383">
                  <a:moveTo>
                    <a:pt x="0" y="0"/>
                  </a:moveTo>
                  <a:lnTo>
                    <a:pt x="5070001" y="0"/>
                  </a:lnTo>
                  <a:lnTo>
                    <a:pt x="5070001" y="4959383"/>
                  </a:lnTo>
                  <a:lnTo>
                    <a:pt x="0" y="49593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DE"/>
            </a:p>
          </p:txBody>
        </p:sp>
        <p:sp>
          <p:nvSpPr>
            <p:cNvPr id="14" name="Freeform 14"/>
            <p:cNvSpPr/>
            <p:nvPr/>
          </p:nvSpPr>
          <p:spPr>
            <a:xfrm>
              <a:off x="42652" y="6747130"/>
              <a:ext cx="5507044" cy="250320"/>
            </a:xfrm>
            <a:custGeom>
              <a:avLst/>
              <a:gdLst/>
              <a:ahLst/>
              <a:cxnLst/>
              <a:rect l="l" t="t" r="r" b="b"/>
              <a:pathLst>
                <a:path w="5507044" h="250320">
                  <a:moveTo>
                    <a:pt x="0" y="0"/>
                  </a:moveTo>
                  <a:lnTo>
                    <a:pt x="5507044" y="0"/>
                  </a:lnTo>
                  <a:lnTo>
                    <a:pt x="5507044" y="250320"/>
                  </a:lnTo>
                  <a:lnTo>
                    <a:pt x="0" y="25032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DE"/>
            </a:p>
          </p:txBody>
        </p:sp>
        <p:sp>
          <p:nvSpPr>
            <p:cNvPr id="15" name="TextBox 15"/>
            <p:cNvSpPr txBox="1"/>
            <p:nvPr/>
          </p:nvSpPr>
          <p:spPr>
            <a:xfrm>
              <a:off x="674214" y="459106"/>
              <a:ext cx="3721574" cy="3777933"/>
            </a:xfrm>
            <a:prstGeom prst="rect">
              <a:avLst/>
            </a:prstGeom>
          </p:spPr>
          <p:txBody>
            <a:bodyPr lIns="0" tIns="0" rIns="0" bIns="0" rtlCol="0" anchor="t">
              <a:spAutoFit/>
            </a:bodyPr>
            <a:lstStyle/>
            <a:p>
              <a:pPr marL="0" lvl="0" indent="0" algn="ctr">
                <a:lnSpc>
                  <a:spcPts val="7440"/>
                </a:lnSpc>
              </a:pPr>
              <a:r>
                <a:rPr lang="en-US" sz="6764">
                  <a:solidFill>
                    <a:srgbClr val="FFFFFF"/>
                  </a:solidFill>
                  <a:latin typeface="DM Sans"/>
                  <a:ea typeface="DM Sans"/>
                  <a:cs typeface="DM Sans"/>
                  <a:sym typeface="DM Sans"/>
                </a:rPr>
                <a:t>08. MÄRZ 2025</a:t>
              </a:r>
            </a:p>
          </p:txBody>
        </p:sp>
        <p:sp>
          <p:nvSpPr>
            <p:cNvPr id="16" name="TextBox 16"/>
            <p:cNvSpPr txBox="1"/>
            <p:nvPr/>
          </p:nvSpPr>
          <p:spPr>
            <a:xfrm>
              <a:off x="399873" y="5552298"/>
              <a:ext cx="5053954" cy="1104161"/>
            </a:xfrm>
            <a:prstGeom prst="rect">
              <a:avLst/>
            </a:prstGeom>
          </p:spPr>
          <p:txBody>
            <a:bodyPr lIns="0" tIns="0" rIns="0" bIns="0" rtlCol="0" anchor="t">
              <a:spAutoFit/>
            </a:bodyPr>
            <a:lstStyle/>
            <a:p>
              <a:pPr marL="0" lvl="0" indent="0" algn="l">
                <a:lnSpc>
                  <a:spcPts val="3471"/>
                </a:lnSpc>
                <a:spcBef>
                  <a:spcPct val="0"/>
                </a:spcBef>
              </a:pPr>
              <a:r>
                <a:rPr lang="en-US" sz="2670" b="1" u="none" strike="noStrike" spc="114">
                  <a:solidFill>
                    <a:srgbClr val="FFFFFF"/>
                  </a:solidFill>
                  <a:latin typeface="DM Sans Bold"/>
                  <a:ea typeface="DM Sans Bold"/>
                  <a:cs typeface="DM Sans Bold"/>
                  <a:sym typeface="DM Sans Bold"/>
                </a:rPr>
                <a:t>IM TECHQUARTIER </a:t>
              </a:r>
            </a:p>
            <a:p>
              <a:pPr marL="0" lvl="0" indent="0" algn="l">
                <a:lnSpc>
                  <a:spcPts val="3471"/>
                </a:lnSpc>
                <a:spcBef>
                  <a:spcPct val="0"/>
                </a:spcBef>
              </a:pPr>
              <a:r>
                <a:rPr lang="en-US" sz="2670" b="1" u="none" strike="noStrike" spc="114">
                  <a:solidFill>
                    <a:srgbClr val="FFFFFF"/>
                  </a:solidFill>
                  <a:latin typeface="DM Sans Bold"/>
                  <a:ea typeface="DM Sans Bold"/>
                  <a:cs typeface="DM Sans Bold"/>
                  <a:sym typeface="DM Sans Bold"/>
                </a:rPr>
                <a:t>IN FRANKFURT</a:t>
              </a:r>
            </a:p>
          </p:txBody>
        </p:sp>
      </p:grpSp>
      <p:sp>
        <p:nvSpPr>
          <p:cNvPr id="17" name="TextBox 17"/>
          <p:cNvSpPr txBox="1"/>
          <p:nvPr/>
        </p:nvSpPr>
        <p:spPr>
          <a:xfrm>
            <a:off x="7769522" y="2688037"/>
            <a:ext cx="7879394" cy="4834726"/>
          </a:xfrm>
          <a:prstGeom prst="rect">
            <a:avLst/>
          </a:prstGeom>
        </p:spPr>
        <p:txBody>
          <a:bodyPr lIns="0" tIns="0" rIns="0" bIns="0" rtlCol="0" anchor="t">
            <a:spAutoFit/>
          </a:bodyPr>
          <a:lstStyle/>
          <a:p>
            <a:pPr algn="l">
              <a:lnSpc>
                <a:spcPts val="5519"/>
              </a:lnSpc>
              <a:spcBef>
                <a:spcPct val="0"/>
              </a:spcBef>
            </a:pPr>
            <a:r>
              <a:rPr lang="en-US" sz="3942">
                <a:solidFill>
                  <a:srgbClr val="FFFFFF"/>
                </a:solidFill>
                <a:latin typeface="DM Sans"/>
                <a:ea typeface="DM Sans"/>
                <a:cs typeface="DM Sans"/>
                <a:sym typeface="DM Sans"/>
              </a:rPr>
              <a:t>“1 Tag voller kreativer Ideen, inspirierender Workshops mit unseren Partnern, spannender Einblicke von Gründern und leckerer Snacks. Das Highlight: Ein Pitchbattle mit Preisgeldern in Höhe von </a:t>
            </a:r>
            <a:r>
              <a:rPr lang="en-US" sz="3942" b="1">
                <a:solidFill>
                  <a:srgbClr val="FFFFFF"/>
                </a:solidFill>
                <a:latin typeface="DM Sans Bold"/>
                <a:ea typeface="DM Sans Bold"/>
                <a:cs typeface="DM Sans Bold"/>
                <a:sym typeface="DM Sans Bold"/>
              </a:rPr>
              <a:t>500€</a:t>
            </a:r>
            <a:r>
              <a:rPr lang="en-US" sz="3942">
                <a:solidFill>
                  <a:srgbClr val="FFFFFF"/>
                </a:solidFill>
                <a:latin typeface="DM Sans"/>
                <a:ea typeface="DM Sans"/>
                <a:cs typeface="DM Sans"/>
                <a:sym typeface="DM Sans"/>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3" name="Freeform 3"/>
          <p:cNvSpPr/>
          <p:nvPr/>
        </p:nvSpPr>
        <p:spPr>
          <a:xfrm>
            <a:off x="7128701" y="630505"/>
            <a:ext cx="4030598" cy="796391"/>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5">
              <a:extLst>
                <a:ext uri="{96DAC541-7B7A-43D3-8B79-37D633B846F1}">
                  <asvg:svgBlip xmlns:asvg="http://schemas.microsoft.com/office/drawing/2016/SVG/main" r:embed="rId6"/>
                </a:ext>
              </a:extLst>
            </a:blip>
            <a:stretch>
              <a:fillRect b="-313743"/>
            </a:stretch>
          </a:blipFill>
        </p:spPr>
        <p:txBody>
          <a:bodyPr/>
          <a:lstStyle/>
          <a:p>
            <a:endParaRPr lang="en-DE"/>
          </a:p>
        </p:txBody>
      </p:sp>
      <p:grpSp>
        <p:nvGrpSpPr>
          <p:cNvPr id="4" name="Group 4"/>
          <p:cNvGrpSpPr/>
          <p:nvPr/>
        </p:nvGrpSpPr>
        <p:grpSpPr>
          <a:xfrm>
            <a:off x="6731664" y="9374415"/>
            <a:ext cx="4824672" cy="472973"/>
            <a:chOff x="0" y="0"/>
            <a:chExt cx="6432896" cy="630630"/>
          </a:xfrm>
        </p:grpSpPr>
        <p:sp>
          <p:nvSpPr>
            <p:cNvPr id="5" name="TextBox 5"/>
            <p:cNvSpPr txBox="1"/>
            <p:nvPr/>
          </p:nvSpPr>
          <p:spPr>
            <a:xfrm>
              <a:off x="591474" y="-57150"/>
              <a:ext cx="5841422" cy="687780"/>
            </a:xfrm>
            <a:prstGeom prst="rect">
              <a:avLst/>
            </a:prstGeom>
          </p:spPr>
          <p:txBody>
            <a:bodyPr lIns="0" tIns="0" rIns="0" bIns="0" rtlCol="0" anchor="t">
              <a:spAutoFit/>
            </a:bodyPr>
            <a:lstStyle/>
            <a:p>
              <a:pPr algn="ctr">
                <a:lnSpc>
                  <a:spcPts val="4457"/>
                </a:lnSpc>
              </a:pPr>
              <a:r>
                <a:rPr lang="en-US" sz="3184">
                  <a:solidFill>
                    <a:srgbClr val="FFFFFF"/>
                  </a:solidFill>
                  <a:latin typeface="Berthold Block"/>
                  <a:ea typeface="Berthold Block"/>
                  <a:cs typeface="Berthold Block"/>
                  <a:sym typeface="Berthold Block"/>
                </a:rPr>
                <a:t>FUTURE FOUNDERS INITIATIVE</a:t>
              </a:r>
            </a:p>
          </p:txBody>
        </p:sp>
        <p:sp>
          <p:nvSpPr>
            <p:cNvPr id="6" name="Freeform 6"/>
            <p:cNvSpPr/>
            <p:nvPr/>
          </p:nvSpPr>
          <p:spPr>
            <a:xfrm>
              <a:off x="0" y="55898"/>
              <a:ext cx="528284" cy="528284"/>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grpSp>
      <p:sp>
        <p:nvSpPr>
          <p:cNvPr id="7" name="TextBox 7"/>
          <p:cNvSpPr txBox="1"/>
          <p:nvPr/>
        </p:nvSpPr>
        <p:spPr>
          <a:xfrm>
            <a:off x="7160804" y="914247"/>
            <a:ext cx="3966392" cy="267007"/>
          </a:xfrm>
          <a:prstGeom prst="rect">
            <a:avLst/>
          </a:prstGeom>
        </p:spPr>
        <p:txBody>
          <a:bodyPr lIns="0" tIns="0" rIns="0" bIns="0" rtlCol="0" anchor="t">
            <a:spAutoFit/>
          </a:bodyPr>
          <a:lstStyle/>
          <a:p>
            <a:pPr algn="ctr">
              <a:lnSpc>
                <a:spcPts val="2058"/>
              </a:lnSpc>
            </a:pPr>
            <a:r>
              <a:rPr lang="en-US" sz="2058" b="1">
                <a:solidFill>
                  <a:srgbClr val="E67F6B"/>
                </a:solidFill>
                <a:latin typeface="Montserrat Ultra-Bold"/>
                <a:ea typeface="Montserrat Ultra-Bold"/>
                <a:cs typeface="Montserrat Ultra-Bold"/>
                <a:sym typeface="Montserrat Ultra-Bold"/>
              </a:rPr>
              <a:t>PARTNER</a:t>
            </a:r>
          </a:p>
        </p:txBody>
      </p:sp>
      <p:sp>
        <p:nvSpPr>
          <p:cNvPr id="8" name="Freeform 8"/>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E"/>
          </a:p>
        </p:txBody>
      </p:sp>
      <p:sp>
        <p:nvSpPr>
          <p:cNvPr id="9" name="Freeform 9"/>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DE"/>
          </a:p>
        </p:txBody>
      </p:sp>
      <p:sp>
        <p:nvSpPr>
          <p:cNvPr id="10" name="Freeform 10"/>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DE"/>
          </a:p>
        </p:txBody>
      </p:sp>
      <p:sp>
        <p:nvSpPr>
          <p:cNvPr id="11" name="Freeform 11"/>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12" name="TextBox 12"/>
          <p:cNvSpPr txBox="1"/>
          <p:nvPr/>
        </p:nvSpPr>
        <p:spPr>
          <a:xfrm>
            <a:off x="2363197" y="2564983"/>
            <a:ext cx="3422626" cy="563880"/>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DM Sans"/>
                <a:ea typeface="DM Sans"/>
                <a:cs typeface="DM Sans"/>
                <a:sym typeface="DM Sans"/>
              </a:rPr>
              <a:t>Partner:</a:t>
            </a:r>
          </a:p>
        </p:txBody>
      </p:sp>
      <p:grpSp>
        <p:nvGrpSpPr>
          <p:cNvPr id="13" name="Group 13"/>
          <p:cNvGrpSpPr/>
          <p:nvPr/>
        </p:nvGrpSpPr>
        <p:grpSpPr>
          <a:xfrm>
            <a:off x="2078339" y="3728938"/>
            <a:ext cx="3992342" cy="4018889"/>
            <a:chOff x="0" y="0"/>
            <a:chExt cx="1850208" cy="1862511"/>
          </a:xfrm>
        </p:grpSpPr>
        <p:sp>
          <p:nvSpPr>
            <p:cNvPr id="14" name="Freeform 14"/>
            <p:cNvSpPr/>
            <p:nvPr/>
          </p:nvSpPr>
          <p:spPr>
            <a:xfrm>
              <a:off x="0" y="0"/>
              <a:ext cx="1850208" cy="1862511"/>
            </a:xfrm>
            <a:custGeom>
              <a:avLst/>
              <a:gdLst/>
              <a:ahLst/>
              <a:cxnLst/>
              <a:rect l="l" t="t" r="r" b="b"/>
              <a:pathLst>
                <a:path w="1850208" h="1862511">
                  <a:moveTo>
                    <a:pt x="0" y="0"/>
                  </a:moveTo>
                  <a:lnTo>
                    <a:pt x="1850208" y="0"/>
                  </a:lnTo>
                  <a:lnTo>
                    <a:pt x="1850208" y="1862511"/>
                  </a:lnTo>
                  <a:lnTo>
                    <a:pt x="0" y="1862511"/>
                  </a:lnTo>
                  <a:close/>
                </a:path>
              </a:pathLst>
            </a:custGeom>
            <a:solidFill>
              <a:srgbClr val="FFFFFF">
                <a:alpha val="80000"/>
              </a:srgbClr>
            </a:solidFill>
            <a:ln cap="sq">
              <a:noFill/>
              <a:prstDash val="solid"/>
              <a:miter/>
            </a:ln>
          </p:spPr>
          <p:txBody>
            <a:bodyPr/>
            <a:lstStyle/>
            <a:p>
              <a:endParaRPr lang="en-DE"/>
            </a:p>
          </p:txBody>
        </p:sp>
        <p:sp>
          <p:nvSpPr>
            <p:cNvPr id="15" name="TextBox 15"/>
            <p:cNvSpPr txBox="1"/>
            <p:nvPr/>
          </p:nvSpPr>
          <p:spPr>
            <a:xfrm>
              <a:off x="0" y="-57150"/>
              <a:ext cx="1850208" cy="1919661"/>
            </a:xfrm>
            <a:prstGeom prst="rect">
              <a:avLst/>
            </a:prstGeom>
          </p:spPr>
          <p:txBody>
            <a:bodyPr lIns="50800" tIns="50800" rIns="50800" bIns="50800" rtlCol="0" anchor="ctr"/>
            <a:lstStyle/>
            <a:p>
              <a:pPr algn="ctr">
                <a:lnSpc>
                  <a:spcPts val="3499"/>
                </a:lnSpc>
              </a:pPr>
              <a:endParaRPr/>
            </a:p>
          </p:txBody>
        </p:sp>
      </p:grpSp>
      <p:sp>
        <p:nvSpPr>
          <p:cNvPr id="16" name="Freeform 16"/>
          <p:cNvSpPr/>
          <p:nvPr/>
        </p:nvSpPr>
        <p:spPr>
          <a:xfrm>
            <a:off x="3694470" y="4334574"/>
            <a:ext cx="760081" cy="753345"/>
          </a:xfrm>
          <a:custGeom>
            <a:avLst/>
            <a:gdLst/>
            <a:ahLst/>
            <a:cxnLst/>
            <a:rect l="l" t="t" r="r" b="b"/>
            <a:pathLst>
              <a:path w="760081" h="753345">
                <a:moveTo>
                  <a:pt x="0" y="0"/>
                </a:moveTo>
                <a:lnTo>
                  <a:pt x="760081" y="0"/>
                </a:lnTo>
                <a:lnTo>
                  <a:pt x="760081" y="753344"/>
                </a:lnTo>
                <a:lnTo>
                  <a:pt x="0" y="753344"/>
                </a:lnTo>
                <a:lnTo>
                  <a:pt x="0" y="0"/>
                </a:lnTo>
                <a:close/>
              </a:path>
            </a:pathLst>
          </a:custGeom>
          <a:blipFill>
            <a:blip r:embed="rId15"/>
            <a:stretch>
              <a:fillRect l="-6441" t="-7639" r="-8362" b="-7467"/>
            </a:stretch>
          </a:blipFill>
        </p:spPr>
        <p:txBody>
          <a:bodyPr/>
          <a:lstStyle/>
          <a:p>
            <a:endParaRPr lang="en-DE"/>
          </a:p>
        </p:txBody>
      </p:sp>
      <p:sp>
        <p:nvSpPr>
          <p:cNvPr id="17" name="Freeform 17"/>
          <p:cNvSpPr/>
          <p:nvPr/>
        </p:nvSpPr>
        <p:spPr>
          <a:xfrm>
            <a:off x="3327869" y="5689566"/>
            <a:ext cx="1493282" cy="427083"/>
          </a:xfrm>
          <a:custGeom>
            <a:avLst/>
            <a:gdLst/>
            <a:ahLst/>
            <a:cxnLst/>
            <a:rect l="l" t="t" r="r" b="b"/>
            <a:pathLst>
              <a:path w="1493282" h="427083">
                <a:moveTo>
                  <a:pt x="0" y="0"/>
                </a:moveTo>
                <a:lnTo>
                  <a:pt x="1493282" y="0"/>
                </a:lnTo>
                <a:lnTo>
                  <a:pt x="1493282" y="427084"/>
                </a:lnTo>
                <a:lnTo>
                  <a:pt x="0" y="427084"/>
                </a:lnTo>
                <a:lnTo>
                  <a:pt x="0" y="0"/>
                </a:lnTo>
                <a:close/>
              </a:path>
            </a:pathLst>
          </a:custGeom>
          <a:blipFill>
            <a:blip r:embed="rId16"/>
            <a:stretch>
              <a:fillRect r="-84518"/>
            </a:stretch>
          </a:blipFill>
        </p:spPr>
        <p:txBody>
          <a:bodyPr/>
          <a:lstStyle/>
          <a:p>
            <a:endParaRPr lang="en-DE"/>
          </a:p>
        </p:txBody>
      </p:sp>
      <p:sp>
        <p:nvSpPr>
          <p:cNvPr id="18" name="Freeform 18"/>
          <p:cNvSpPr/>
          <p:nvPr/>
        </p:nvSpPr>
        <p:spPr>
          <a:xfrm>
            <a:off x="3148851" y="6720090"/>
            <a:ext cx="1851318" cy="422100"/>
          </a:xfrm>
          <a:custGeom>
            <a:avLst/>
            <a:gdLst/>
            <a:ahLst/>
            <a:cxnLst/>
            <a:rect l="l" t="t" r="r" b="b"/>
            <a:pathLst>
              <a:path w="1851318" h="422100">
                <a:moveTo>
                  <a:pt x="0" y="0"/>
                </a:moveTo>
                <a:lnTo>
                  <a:pt x="1851318" y="0"/>
                </a:lnTo>
                <a:lnTo>
                  <a:pt x="1851318" y="422101"/>
                </a:lnTo>
                <a:lnTo>
                  <a:pt x="0" y="422101"/>
                </a:lnTo>
                <a:lnTo>
                  <a:pt x="0" y="0"/>
                </a:lnTo>
                <a:close/>
              </a:path>
            </a:pathLst>
          </a:custGeom>
          <a:blipFill>
            <a:blip r:embed="rId17"/>
            <a:stretch>
              <a:fillRect/>
            </a:stretch>
          </a:blipFill>
        </p:spPr>
        <p:txBody>
          <a:bodyPr/>
          <a:lstStyle/>
          <a:p>
            <a:endParaRPr lang="en-DE"/>
          </a:p>
        </p:txBody>
      </p:sp>
      <p:grpSp>
        <p:nvGrpSpPr>
          <p:cNvPr id="19" name="Group 19"/>
          <p:cNvGrpSpPr/>
          <p:nvPr/>
        </p:nvGrpSpPr>
        <p:grpSpPr>
          <a:xfrm>
            <a:off x="7147006" y="3636453"/>
            <a:ext cx="3992342" cy="4018889"/>
            <a:chOff x="0" y="0"/>
            <a:chExt cx="1850208" cy="1862511"/>
          </a:xfrm>
        </p:grpSpPr>
        <p:sp>
          <p:nvSpPr>
            <p:cNvPr id="20" name="Freeform 20"/>
            <p:cNvSpPr/>
            <p:nvPr/>
          </p:nvSpPr>
          <p:spPr>
            <a:xfrm>
              <a:off x="0" y="0"/>
              <a:ext cx="1850208" cy="1862511"/>
            </a:xfrm>
            <a:custGeom>
              <a:avLst/>
              <a:gdLst/>
              <a:ahLst/>
              <a:cxnLst/>
              <a:rect l="l" t="t" r="r" b="b"/>
              <a:pathLst>
                <a:path w="1850208" h="1862511">
                  <a:moveTo>
                    <a:pt x="0" y="0"/>
                  </a:moveTo>
                  <a:lnTo>
                    <a:pt x="1850208" y="0"/>
                  </a:lnTo>
                  <a:lnTo>
                    <a:pt x="1850208" y="1862511"/>
                  </a:lnTo>
                  <a:lnTo>
                    <a:pt x="0" y="1862511"/>
                  </a:lnTo>
                  <a:close/>
                </a:path>
              </a:pathLst>
            </a:custGeom>
            <a:solidFill>
              <a:srgbClr val="FFFFFF">
                <a:alpha val="80000"/>
              </a:srgbClr>
            </a:solidFill>
            <a:ln cap="sq">
              <a:noFill/>
              <a:prstDash val="solid"/>
              <a:miter/>
            </a:ln>
          </p:spPr>
          <p:txBody>
            <a:bodyPr/>
            <a:lstStyle/>
            <a:p>
              <a:endParaRPr lang="en-DE"/>
            </a:p>
          </p:txBody>
        </p:sp>
        <p:sp>
          <p:nvSpPr>
            <p:cNvPr id="21" name="TextBox 21"/>
            <p:cNvSpPr txBox="1"/>
            <p:nvPr/>
          </p:nvSpPr>
          <p:spPr>
            <a:xfrm>
              <a:off x="0" y="-57150"/>
              <a:ext cx="1850208" cy="1919661"/>
            </a:xfrm>
            <a:prstGeom prst="rect">
              <a:avLst/>
            </a:prstGeom>
          </p:spPr>
          <p:txBody>
            <a:bodyPr lIns="50800" tIns="50800" rIns="50800" bIns="50800" rtlCol="0" anchor="ctr"/>
            <a:lstStyle/>
            <a:p>
              <a:pPr algn="ctr">
                <a:lnSpc>
                  <a:spcPts val="3499"/>
                </a:lnSpc>
              </a:pPr>
              <a:endParaRPr/>
            </a:p>
          </p:txBody>
        </p:sp>
      </p:grpSp>
      <p:sp>
        <p:nvSpPr>
          <p:cNvPr id="22" name="Freeform 22"/>
          <p:cNvSpPr/>
          <p:nvPr/>
        </p:nvSpPr>
        <p:spPr>
          <a:xfrm>
            <a:off x="7962389" y="5488441"/>
            <a:ext cx="2361576" cy="501374"/>
          </a:xfrm>
          <a:custGeom>
            <a:avLst/>
            <a:gdLst/>
            <a:ahLst/>
            <a:cxnLst/>
            <a:rect l="l" t="t" r="r" b="b"/>
            <a:pathLst>
              <a:path w="2361576" h="501374">
                <a:moveTo>
                  <a:pt x="0" y="0"/>
                </a:moveTo>
                <a:lnTo>
                  <a:pt x="2361576" y="0"/>
                </a:lnTo>
                <a:lnTo>
                  <a:pt x="2361576" y="501374"/>
                </a:lnTo>
                <a:lnTo>
                  <a:pt x="0" y="501374"/>
                </a:lnTo>
                <a:lnTo>
                  <a:pt x="0" y="0"/>
                </a:lnTo>
                <a:close/>
              </a:path>
            </a:pathLst>
          </a:custGeom>
          <a:blipFill>
            <a:blip r:embed="rId18"/>
            <a:stretch>
              <a:fillRect l="-4750" t="-27220" r="-4994" b="-27855"/>
            </a:stretch>
          </a:blipFill>
        </p:spPr>
        <p:txBody>
          <a:bodyPr/>
          <a:lstStyle/>
          <a:p>
            <a:endParaRPr lang="en-DE"/>
          </a:p>
        </p:txBody>
      </p:sp>
      <p:sp>
        <p:nvSpPr>
          <p:cNvPr id="23" name="Freeform 23"/>
          <p:cNvSpPr/>
          <p:nvPr/>
        </p:nvSpPr>
        <p:spPr>
          <a:xfrm>
            <a:off x="7855627" y="4192533"/>
            <a:ext cx="2575100" cy="709466"/>
          </a:xfrm>
          <a:custGeom>
            <a:avLst/>
            <a:gdLst/>
            <a:ahLst/>
            <a:cxnLst/>
            <a:rect l="l" t="t" r="r" b="b"/>
            <a:pathLst>
              <a:path w="2575100" h="709466">
                <a:moveTo>
                  <a:pt x="0" y="0"/>
                </a:moveTo>
                <a:lnTo>
                  <a:pt x="2575100" y="0"/>
                </a:lnTo>
                <a:lnTo>
                  <a:pt x="2575100" y="709466"/>
                </a:lnTo>
                <a:lnTo>
                  <a:pt x="0" y="709466"/>
                </a:lnTo>
                <a:lnTo>
                  <a:pt x="0" y="0"/>
                </a:lnTo>
                <a:close/>
              </a:path>
            </a:pathLst>
          </a:custGeom>
          <a:blipFill>
            <a:blip r:embed="rId19"/>
            <a:stretch>
              <a:fillRect t="-167" r="-66" b="-167"/>
            </a:stretch>
          </a:blipFill>
        </p:spPr>
        <p:txBody>
          <a:bodyPr/>
          <a:lstStyle/>
          <a:p>
            <a:endParaRPr lang="en-DE"/>
          </a:p>
        </p:txBody>
      </p:sp>
      <p:sp>
        <p:nvSpPr>
          <p:cNvPr id="24" name="Freeform 24"/>
          <p:cNvSpPr/>
          <p:nvPr/>
        </p:nvSpPr>
        <p:spPr>
          <a:xfrm>
            <a:off x="7615668" y="6572750"/>
            <a:ext cx="3055019" cy="526513"/>
          </a:xfrm>
          <a:custGeom>
            <a:avLst/>
            <a:gdLst/>
            <a:ahLst/>
            <a:cxnLst/>
            <a:rect l="l" t="t" r="r" b="b"/>
            <a:pathLst>
              <a:path w="3055019" h="526513">
                <a:moveTo>
                  <a:pt x="0" y="0"/>
                </a:moveTo>
                <a:lnTo>
                  <a:pt x="3055019" y="0"/>
                </a:lnTo>
                <a:lnTo>
                  <a:pt x="3055019" y="526513"/>
                </a:lnTo>
                <a:lnTo>
                  <a:pt x="0" y="526513"/>
                </a:lnTo>
                <a:lnTo>
                  <a:pt x="0" y="0"/>
                </a:lnTo>
                <a:close/>
              </a:path>
            </a:pathLst>
          </a:custGeom>
          <a:blipFill>
            <a:blip r:embed="rId20"/>
            <a:stretch>
              <a:fillRect t="-4397" b="-4397"/>
            </a:stretch>
          </a:blipFill>
        </p:spPr>
        <p:txBody>
          <a:bodyPr/>
          <a:lstStyle/>
          <a:p>
            <a:endParaRPr lang="en-DE"/>
          </a:p>
        </p:txBody>
      </p:sp>
      <p:sp>
        <p:nvSpPr>
          <p:cNvPr id="25" name="TextBox 25"/>
          <p:cNvSpPr txBox="1"/>
          <p:nvPr/>
        </p:nvSpPr>
        <p:spPr>
          <a:xfrm>
            <a:off x="7431864" y="2472498"/>
            <a:ext cx="3422626" cy="563880"/>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DM Sans"/>
                <a:ea typeface="DM Sans"/>
                <a:cs typeface="DM Sans"/>
                <a:sym typeface="DM Sans"/>
              </a:rPr>
              <a:t>Sponsoren:</a:t>
            </a:r>
          </a:p>
        </p:txBody>
      </p:sp>
      <p:sp>
        <p:nvSpPr>
          <p:cNvPr id="26" name="TextBox 26"/>
          <p:cNvSpPr txBox="1"/>
          <p:nvPr/>
        </p:nvSpPr>
        <p:spPr>
          <a:xfrm>
            <a:off x="12503961" y="2472498"/>
            <a:ext cx="3422626" cy="563880"/>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DM Sans"/>
                <a:ea typeface="DM Sans"/>
                <a:cs typeface="DM Sans"/>
                <a:sym typeface="DM Sans"/>
              </a:rPr>
              <a:t>Förderer:</a:t>
            </a:r>
          </a:p>
        </p:txBody>
      </p:sp>
      <p:grpSp>
        <p:nvGrpSpPr>
          <p:cNvPr id="27" name="Group 27"/>
          <p:cNvGrpSpPr/>
          <p:nvPr/>
        </p:nvGrpSpPr>
        <p:grpSpPr>
          <a:xfrm>
            <a:off x="12217319" y="3636453"/>
            <a:ext cx="3992342" cy="4018889"/>
            <a:chOff x="0" y="0"/>
            <a:chExt cx="1850208" cy="1862511"/>
          </a:xfrm>
        </p:grpSpPr>
        <p:sp>
          <p:nvSpPr>
            <p:cNvPr id="28" name="Freeform 28"/>
            <p:cNvSpPr/>
            <p:nvPr/>
          </p:nvSpPr>
          <p:spPr>
            <a:xfrm>
              <a:off x="0" y="0"/>
              <a:ext cx="1850208" cy="1862511"/>
            </a:xfrm>
            <a:custGeom>
              <a:avLst/>
              <a:gdLst/>
              <a:ahLst/>
              <a:cxnLst/>
              <a:rect l="l" t="t" r="r" b="b"/>
              <a:pathLst>
                <a:path w="1850208" h="1862511">
                  <a:moveTo>
                    <a:pt x="0" y="0"/>
                  </a:moveTo>
                  <a:lnTo>
                    <a:pt x="1850208" y="0"/>
                  </a:lnTo>
                  <a:lnTo>
                    <a:pt x="1850208" y="1862511"/>
                  </a:lnTo>
                  <a:lnTo>
                    <a:pt x="0" y="1862511"/>
                  </a:lnTo>
                  <a:close/>
                </a:path>
              </a:pathLst>
            </a:custGeom>
            <a:solidFill>
              <a:srgbClr val="FFFFFF">
                <a:alpha val="80000"/>
              </a:srgbClr>
            </a:solidFill>
            <a:ln cap="sq">
              <a:noFill/>
              <a:prstDash val="solid"/>
              <a:miter/>
            </a:ln>
          </p:spPr>
          <p:txBody>
            <a:bodyPr/>
            <a:lstStyle/>
            <a:p>
              <a:endParaRPr lang="en-DE"/>
            </a:p>
          </p:txBody>
        </p:sp>
        <p:sp>
          <p:nvSpPr>
            <p:cNvPr id="29" name="TextBox 29"/>
            <p:cNvSpPr txBox="1"/>
            <p:nvPr/>
          </p:nvSpPr>
          <p:spPr>
            <a:xfrm>
              <a:off x="0" y="-57150"/>
              <a:ext cx="1850208" cy="1919661"/>
            </a:xfrm>
            <a:prstGeom prst="rect">
              <a:avLst/>
            </a:prstGeom>
          </p:spPr>
          <p:txBody>
            <a:bodyPr lIns="50800" tIns="50800" rIns="50800" bIns="50800" rtlCol="0" anchor="ctr"/>
            <a:lstStyle/>
            <a:p>
              <a:pPr algn="ctr">
                <a:lnSpc>
                  <a:spcPts val="3499"/>
                </a:lnSpc>
              </a:pPr>
              <a:endParaRPr/>
            </a:p>
          </p:txBody>
        </p:sp>
      </p:grpSp>
      <p:sp>
        <p:nvSpPr>
          <p:cNvPr id="30" name="Freeform 30"/>
          <p:cNvSpPr/>
          <p:nvPr/>
        </p:nvSpPr>
        <p:spPr>
          <a:xfrm>
            <a:off x="12926126" y="5693443"/>
            <a:ext cx="2574727" cy="334998"/>
          </a:xfrm>
          <a:custGeom>
            <a:avLst/>
            <a:gdLst/>
            <a:ahLst/>
            <a:cxnLst/>
            <a:rect l="l" t="t" r="r" b="b"/>
            <a:pathLst>
              <a:path w="2574727" h="334998">
                <a:moveTo>
                  <a:pt x="0" y="0"/>
                </a:moveTo>
                <a:lnTo>
                  <a:pt x="2574727" y="0"/>
                </a:lnTo>
                <a:lnTo>
                  <a:pt x="2574727" y="334998"/>
                </a:lnTo>
                <a:lnTo>
                  <a:pt x="0" y="334998"/>
                </a:lnTo>
                <a:lnTo>
                  <a:pt x="0" y="0"/>
                </a:lnTo>
                <a:close/>
              </a:path>
            </a:pathLst>
          </a:custGeom>
          <a:blipFill>
            <a:blip r:embed="rId21"/>
            <a:stretch>
              <a:fillRect t="-47455" r="-574" b="-58354"/>
            </a:stretch>
          </a:blipFill>
        </p:spPr>
        <p:txBody>
          <a:bodyPr/>
          <a:lstStyle/>
          <a:p>
            <a:endParaRPr lang="en-DE"/>
          </a:p>
        </p:txBody>
      </p:sp>
      <p:sp>
        <p:nvSpPr>
          <p:cNvPr id="31" name="Freeform 31"/>
          <p:cNvSpPr/>
          <p:nvPr/>
        </p:nvSpPr>
        <p:spPr>
          <a:xfrm>
            <a:off x="12792586" y="4164071"/>
            <a:ext cx="2841807" cy="798444"/>
          </a:xfrm>
          <a:custGeom>
            <a:avLst/>
            <a:gdLst/>
            <a:ahLst/>
            <a:cxnLst/>
            <a:rect l="l" t="t" r="r" b="b"/>
            <a:pathLst>
              <a:path w="2841807" h="798444">
                <a:moveTo>
                  <a:pt x="0" y="0"/>
                </a:moveTo>
                <a:lnTo>
                  <a:pt x="2841807" y="0"/>
                </a:lnTo>
                <a:lnTo>
                  <a:pt x="2841807" y="798444"/>
                </a:lnTo>
                <a:lnTo>
                  <a:pt x="0" y="798444"/>
                </a:lnTo>
                <a:lnTo>
                  <a:pt x="0" y="0"/>
                </a:lnTo>
                <a:close/>
              </a:path>
            </a:pathLst>
          </a:custGeom>
          <a:blipFill>
            <a:blip r:embed="rId22"/>
            <a:stretch>
              <a:fillRect r="-10724"/>
            </a:stretch>
          </a:blipFill>
        </p:spPr>
        <p:txBody>
          <a:bodyPr/>
          <a:lstStyle/>
          <a:p>
            <a:endParaRPr lang="en-DE"/>
          </a:p>
        </p:txBody>
      </p:sp>
      <p:sp>
        <p:nvSpPr>
          <p:cNvPr id="32" name="Freeform 32"/>
          <p:cNvSpPr/>
          <p:nvPr/>
        </p:nvSpPr>
        <p:spPr>
          <a:xfrm>
            <a:off x="12649483" y="6756273"/>
            <a:ext cx="3128012" cy="371451"/>
          </a:xfrm>
          <a:custGeom>
            <a:avLst/>
            <a:gdLst/>
            <a:ahLst/>
            <a:cxnLst/>
            <a:rect l="l" t="t" r="r" b="b"/>
            <a:pathLst>
              <a:path w="3128012" h="371451">
                <a:moveTo>
                  <a:pt x="0" y="0"/>
                </a:moveTo>
                <a:lnTo>
                  <a:pt x="3128013" y="0"/>
                </a:lnTo>
                <a:lnTo>
                  <a:pt x="3128013" y="371452"/>
                </a:lnTo>
                <a:lnTo>
                  <a:pt x="0" y="371452"/>
                </a:lnTo>
                <a:lnTo>
                  <a:pt x="0" y="0"/>
                </a:lnTo>
                <a:close/>
              </a:path>
            </a:pathLst>
          </a:custGeom>
          <a:blipFill>
            <a:blip r:embed="rId23"/>
            <a:stretch>
              <a:fillRect/>
            </a:stretch>
          </a:blipFill>
        </p:spPr>
        <p:txBody>
          <a:bodyPr/>
          <a:lstStyle/>
          <a:p>
            <a:endParaRPr lang="en-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3" name="Freeform 3"/>
          <p:cNvSpPr/>
          <p:nvPr/>
        </p:nvSpPr>
        <p:spPr>
          <a:xfrm>
            <a:off x="7128701" y="630505"/>
            <a:ext cx="4030598" cy="796391"/>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5">
              <a:extLst>
                <a:ext uri="{96DAC541-7B7A-43D3-8B79-37D633B846F1}">
                  <asvg:svgBlip xmlns:asvg="http://schemas.microsoft.com/office/drawing/2016/SVG/main" r:embed="rId6"/>
                </a:ext>
              </a:extLst>
            </a:blip>
            <a:stretch>
              <a:fillRect b="-313743"/>
            </a:stretch>
          </a:blipFill>
        </p:spPr>
        <p:txBody>
          <a:bodyPr/>
          <a:lstStyle/>
          <a:p>
            <a:endParaRPr lang="en-DE"/>
          </a:p>
        </p:txBody>
      </p:sp>
      <p:grpSp>
        <p:nvGrpSpPr>
          <p:cNvPr id="4" name="Group 4"/>
          <p:cNvGrpSpPr/>
          <p:nvPr/>
        </p:nvGrpSpPr>
        <p:grpSpPr>
          <a:xfrm>
            <a:off x="6731664" y="9374415"/>
            <a:ext cx="4824672" cy="472973"/>
            <a:chOff x="0" y="0"/>
            <a:chExt cx="6432896" cy="630630"/>
          </a:xfrm>
        </p:grpSpPr>
        <p:sp>
          <p:nvSpPr>
            <p:cNvPr id="5" name="TextBox 5"/>
            <p:cNvSpPr txBox="1"/>
            <p:nvPr/>
          </p:nvSpPr>
          <p:spPr>
            <a:xfrm>
              <a:off x="591474" y="-57150"/>
              <a:ext cx="5841422" cy="687780"/>
            </a:xfrm>
            <a:prstGeom prst="rect">
              <a:avLst/>
            </a:prstGeom>
          </p:spPr>
          <p:txBody>
            <a:bodyPr lIns="0" tIns="0" rIns="0" bIns="0" rtlCol="0" anchor="t">
              <a:spAutoFit/>
            </a:bodyPr>
            <a:lstStyle/>
            <a:p>
              <a:pPr algn="ctr">
                <a:lnSpc>
                  <a:spcPts val="4457"/>
                </a:lnSpc>
              </a:pPr>
              <a:r>
                <a:rPr lang="en-US" sz="3184">
                  <a:solidFill>
                    <a:srgbClr val="FFFFFF"/>
                  </a:solidFill>
                  <a:latin typeface="Berthold Block"/>
                  <a:ea typeface="Berthold Block"/>
                  <a:cs typeface="Berthold Block"/>
                  <a:sym typeface="Berthold Block"/>
                </a:rPr>
                <a:t>FUTURE FOUNDERS INITIATIVE</a:t>
              </a:r>
            </a:p>
          </p:txBody>
        </p:sp>
        <p:sp>
          <p:nvSpPr>
            <p:cNvPr id="6" name="Freeform 6"/>
            <p:cNvSpPr/>
            <p:nvPr/>
          </p:nvSpPr>
          <p:spPr>
            <a:xfrm>
              <a:off x="0" y="55898"/>
              <a:ext cx="528284" cy="528284"/>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grpSp>
      <p:sp>
        <p:nvSpPr>
          <p:cNvPr id="7" name="TextBox 7"/>
          <p:cNvSpPr txBox="1"/>
          <p:nvPr/>
        </p:nvSpPr>
        <p:spPr>
          <a:xfrm>
            <a:off x="7160804" y="914247"/>
            <a:ext cx="3966392" cy="267007"/>
          </a:xfrm>
          <a:prstGeom prst="rect">
            <a:avLst/>
          </a:prstGeom>
        </p:spPr>
        <p:txBody>
          <a:bodyPr lIns="0" tIns="0" rIns="0" bIns="0" rtlCol="0" anchor="t">
            <a:spAutoFit/>
          </a:bodyPr>
          <a:lstStyle/>
          <a:p>
            <a:pPr algn="ctr">
              <a:lnSpc>
                <a:spcPts val="2058"/>
              </a:lnSpc>
            </a:pPr>
            <a:r>
              <a:rPr lang="en-US" sz="2058" b="1">
                <a:solidFill>
                  <a:srgbClr val="E67F6B"/>
                </a:solidFill>
                <a:latin typeface="Montserrat Ultra-Bold"/>
                <a:ea typeface="Montserrat Ultra-Bold"/>
                <a:cs typeface="Montserrat Ultra-Bold"/>
                <a:sym typeface="Montserrat Ultra-Bold"/>
              </a:rPr>
              <a:t>KONTAKT</a:t>
            </a:r>
          </a:p>
        </p:txBody>
      </p:sp>
      <p:sp>
        <p:nvSpPr>
          <p:cNvPr id="8" name="Freeform 8"/>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E"/>
          </a:p>
        </p:txBody>
      </p:sp>
      <p:sp>
        <p:nvSpPr>
          <p:cNvPr id="9" name="Freeform 9"/>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DE"/>
          </a:p>
        </p:txBody>
      </p:sp>
      <p:sp>
        <p:nvSpPr>
          <p:cNvPr id="10" name="Freeform 10"/>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DE"/>
          </a:p>
        </p:txBody>
      </p:sp>
      <p:sp>
        <p:nvSpPr>
          <p:cNvPr id="11" name="Freeform 11"/>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pic>
        <p:nvPicPr>
          <p:cNvPr id="12" name="Picture 12"/>
          <p:cNvPicPr>
            <a:picLocks noChangeAspect="1"/>
          </p:cNvPicPr>
          <p:nvPr/>
        </p:nvPicPr>
        <p:blipFill>
          <a:blip r:embed="rId15"/>
          <a:stretch>
            <a:fillRect/>
          </a:stretch>
        </p:blipFill>
        <p:spPr>
          <a:xfrm>
            <a:off x="1252660" y="1803697"/>
            <a:ext cx="4262201" cy="7464214"/>
          </a:xfrm>
          <a:prstGeom prst="rect">
            <a:avLst/>
          </a:prstGeom>
        </p:spPr>
      </p:pic>
      <p:pic>
        <p:nvPicPr>
          <p:cNvPr id="13" name="Picture 13"/>
          <p:cNvPicPr>
            <a:picLocks noChangeAspect="1"/>
          </p:cNvPicPr>
          <p:nvPr/>
        </p:nvPicPr>
        <p:blipFill>
          <a:blip r:embed="rId16"/>
          <a:stretch>
            <a:fillRect/>
          </a:stretch>
        </p:blipFill>
        <p:spPr>
          <a:xfrm>
            <a:off x="5093343" y="1803703"/>
            <a:ext cx="4262201" cy="7464214"/>
          </a:xfrm>
          <a:prstGeom prst="rect">
            <a:avLst/>
          </a:prstGeom>
        </p:spPr>
      </p:pic>
      <p:pic>
        <p:nvPicPr>
          <p:cNvPr id="14" name="Picture 14"/>
          <p:cNvPicPr>
            <a:picLocks noChangeAspect="1"/>
          </p:cNvPicPr>
          <p:nvPr/>
        </p:nvPicPr>
        <p:blipFill>
          <a:blip r:embed="rId17"/>
          <a:stretch>
            <a:fillRect/>
          </a:stretch>
        </p:blipFill>
        <p:spPr>
          <a:xfrm>
            <a:off x="8932896" y="1803703"/>
            <a:ext cx="4262201" cy="7464214"/>
          </a:xfrm>
          <a:prstGeom prst="rect">
            <a:avLst/>
          </a:prstGeom>
        </p:spPr>
      </p:pic>
      <p:sp>
        <p:nvSpPr>
          <p:cNvPr id="15" name="TextBox 15"/>
          <p:cNvSpPr txBox="1"/>
          <p:nvPr/>
        </p:nvSpPr>
        <p:spPr>
          <a:xfrm>
            <a:off x="1520789" y="1612520"/>
            <a:ext cx="3725943" cy="665619"/>
          </a:xfrm>
          <a:prstGeom prst="rect">
            <a:avLst/>
          </a:prstGeom>
        </p:spPr>
        <p:txBody>
          <a:bodyPr lIns="0" tIns="0" rIns="0" bIns="0" rtlCol="0" anchor="t">
            <a:spAutoFit/>
          </a:bodyPr>
          <a:lstStyle/>
          <a:p>
            <a:pPr algn="ctr">
              <a:lnSpc>
                <a:spcPts val="2743"/>
              </a:lnSpc>
            </a:pPr>
            <a:r>
              <a:rPr lang="en-US" sz="1959" b="1">
                <a:solidFill>
                  <a:srgbClr val="FFFFFF"/>
                </a:solidFill>
                <a:latin typeface="DM Sans Bold"/>
                <a:ea typeface="DM Sans Bold"/>
                <a:cs typeface="DM Sans Bold"/>
                <a:sym typeface="DM Sans Bold"/>
              </a:rPr>
              <a:t>Instagram</a:t>
            </a:r>
          </a:p>
          <a:p>
            <a:pPr algn="ctr">
              <a:lnSpc>
                <a:spcPts val="2743"/>
              </a:lnSpc>
            </a:pPr>
            <a:r>
              <a:rPr lang="en-US" sz="1959" b="1">
                <a:solidFill>
                  <a:srgbClr val="FFFFFF"/>
                </a:solidFill>
                <a:latin typeface="DM Sans Bold"/>
                <a:ea typeface="DM Sans Bold"/>
                <a:cs typeface="DM Sans Bold"/>
                <a:sym typeface="DM Sans Bold"/>
              </a:rPr>
              <a:t>@futurefoundersinitiative</a:t>
            </a:r>
          </a:p>
        </p:txBody>
      </p:sp>
      <p:sp>
        <p:nvSpPr>
          <p:cNvPr id="16" name="TextBox 16"/>
          <p:cNvSpPr txBox="1"/>
          <p:nvPr/>
        </p:nvSpPr>
        <p:spPr>
          <a:xfrm>
            <a:off x="5360782" y="1612520"/>
            <a:ext cx="3725943" cy="665619"/>
          </a:xfrm>
          <a:prstGeom prst="rect">
            <a:avLst/>
          </a:prstGeom>
        </p:spPr>
        <p:txBody>
          <a:bodyPr lIns="0" tIns="0" rIns="0" bIns="0" rtlCol="0" anchor="t">
            <a:spAutoFit/>
          </a:bodyPr>
          <a:lstStyle/>
          <a:p>
            <a:pPr algn="ctr">
              <a:lnSpc>
                <a:spcPts val="2743"/>
              </a:lnSpc>
            </a:pPr>
            <a:r>
              <a:rPr lang="en-US" sz="1959" b="1">
                <a:solidFill>
                  <a:srgbClr val="FFFFFF"/>
                </a:solidFill>
                <a:latin typeface="DM Sans Bold"/>
                <a:ea typeface="DM Sans Bold"/>
                <a:cs typeface="DM Sans Bold"/>
                <a:sym typeface="DM Sans Bold"/>
              </a:rPr>
              <a:t>LinkedIn</a:t>
            </a:r>
          </a:p>
          <a:p>
            <a:pPr algn="ctr">
              <a:lnSpc>
                <a:spcPts val="2743"/>
              </a:lnSpc>
            </a:pPr>
            <a:r>
              <a:rPr lang="en-US" sz="1959" b="1">
                <a:solidFill>
                  <a:srgbClr val="FFFFFF"/>
                </a:solidFill>
                <a:latin typeface="DM Sans Bold"/>
                <a:ea typeface="DM Sans Bold"/>
                <a:cs typeface="DM Sans Bold"/>
                <a:sym typeface="DM Sans Bold"/>
              </a:rPr>
              <a:t>Future Founders Initiative e.V.</a:t>
            </a:r>
          </a:p>
        </p:txBody>
      </p:sp>
      <p:sp>
        <p:nvSpPr>
          <p:cNvPr id="17" name="TextBox 17"/>
          <p:cNvSpPr txBox="1"/>
          <p:nvPr/>
        </p:nvSpPr>
        <p:spPr>
          <a:xfrm>
            <a:off x="9201025" y="1612526"/>
            <a:ext cx="3725943" cy="665619"/>
          </a:xfrm>
          <a:prstGeom prst="rect">
            <a:avLst/>
          </a:prstGeom>
        </p:spPr>
        <p:txBody>
          <a:bodyPr lIns="0" tIns="0" rIns="0" bIns="0" rtlCol="0" anchor="t">
            <a:spAutoFit/>
          </a:bodyPr>
          <a:lstStyle/>
          <a:p>
            <a:pPr algn="ctr">
              <a:lnSpc>
                <a:spcPts val="2743"/>
              </a:lnSpc>
            </a:pPr>
            <a:r>
              <a:rPr lang="en-US" sz="1959" b="1">
                <a:solidFill>
                  <a:srgbClr val="FFFFFF"/>
                </a:solidFill>
                <a:latin typeface="DM Sans Bold"/>
                <a:ea typeface="DM Sans Bold"/>
                <a:cs typeface="DM Sans Bold"/>
                <a:sym typeface="DM Sans Bold"/>
              </a:rPr>
              <a:t>YouTube</a:t>
            </a:r>
          </a:p>
          <a:p>
            <a:pPr algn="ctr">
              <a:lnSpc>
                <a:spcPts val="2743"/>
              </a:lnSpc>
            </a:pPr>
            <a:r>
              <a:rPr lang="en-US" sz="1959" b="1">
                <a:solidFill>
                  <a:srgbClr val="FFFFFF"/>
                </a:solidFill>
                <a:latin typeface="DM Sans Bold"/>
                <a:ea typeface="DM Sans Bold"/>
                <a:cs typeface="DM Sans Bold"/>
                <a:sym typeface="DM Sans Bold"/>
              </a:rPr>
              <a:t>Future Founders Initiative</a:t>
            </a:r>
          </a:p>
        </p:txBody>
      </p:sp>
      <p:pic>
        <p:nvPicPr>
          <p:cNvPr id="18" name="Picture 18"/>
          <p:cNvPicPr>
            <a:picLocks noChangeAspect="1"/>
          </p:cNvPicPr>
          <p:nvPr/>
        </p:nvPicPr>
        <p:blipFill>
          <a:blip r:embed="rId18"/>
          <a:stretch>
            <a:fillRect/>
          </a:stretch>
        </p:blipFill>
        <p:spPr>
          <a:xfrm>
            <a:off x="12773139" y="1803710"/>
            <a:ext cx="4262201" cy="7464214"/>
          </a:xfrm>
          <a:prstGeom prst="rect">
            <a:avLst/>
          </a:prstGeom>
        </p:spPr>
      </p:pic>
      <p:sp>
        <p:nvSpPr>
          <p:cNvPr id="19" name="TextBox 19"/>
          <p:cNvSpPr txBox="1"/>
          <p:nvPr/>
        </p:nvSpPr>
        <p:spPr>
          <a:xfrm>
            <a:off x="13041268" y="1612526"/>
            <a:ext cx="3725943" cy="665619"/>
          </a:xfrm>
          <a:prstGeom prst="rect">
            <a:avLst/>
          </a:prstGeom>
        </p:spPr>
        <p:txBody>
          <a:bodyPr lIns="0" tIns="0" rIns="0" bIns="0" rtlCol="0" anchor="t">
            <a:spAutoFit/>
          </a:bodyPr>
          <a:lstStyle/>
          <a:p>
            <a:pPr algn="ctr">
              <a:lnSpc>
                <a:spcPts val="2743"/>
              </a:lnSpc>
            </a:pPr>
            <a:r>
              <a:rPr lang="en-US" sz="1959" b="1">
                <a:solidFill>
                  <a:srgbClr val="FFFFFF"/>
                </a:solidFill>
                <a:latin typeface="DM Sans Bold"/>
                <a:ea typeface="DM Sans Bold"/>
                <a:cs typeface="DM Sans Bold"/>
                <a:sym typeface="DM Sans Bold"/>
              </a:rPr>
              <a:t>Website</a:t>
            </a:r>
          </a:p>
          <a:p>
            <a:pPr algn="ctr">
              <a:lnSpc>
                <a:spcPts val="2743"/>
              </a:lnSpc>
            </a:pPr>
            <a:r>
              <a:rPr lang="en-US" sz="1959" b="1">
                <a:solidFill>
                  <a:srgbClr val="FFFFFF"/>
                </a:solidFill>
                <a:latin typeface="DM Sans Bold"/>
                <a:ea typeface="DM Sans Bold"/>
                <a:cs typeface="DM Sans Bold"/>
                <a:sym typeface="DM Sans Bold"/>
              </a:rPr>
              <a:t>ffievents.com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sp>
        <p:nvSpPr>
          <p:cNvPr id="3" name="Freeform 3"/>
          <p:cNvSpPr/>
          <p:nvPr/>
        </p:nvSpPr>
        <p:spPr>
          <a:xfrm>
            <a:off x="7128701" y="630505"/>
            <a:ext cx="4030598" cy="796391"/>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4">
              <a:extLst>
                <a:ext uri="{96DAC541-7B7A-43D3-8B79-37D633B846F1}">
                  <asvg:svgBlip xmlns:asvg="http://schemas.microsoft.com/office/drawing/2016/SVG/main" r:embed="rId5"/>
                </a:ext>
              </a:extLst>
            </a:blip>
            <a:stretch>
              <a:fillRect b="-313743"/>
            </a:stretch>
          </a:blipFill>
        </p:spPr>
        <p:txBody>
          <a:bodyPr/>
          <a:lstStyle/>
          <a:p>
            <a:endParaRPr lang="en-DE"/>
          </a:p>
        </p:txBody>
      </p:sp>
      <p:grpSp>
        <p:nvGrpSpPr>
          <p:cNvPr id="4" name="Group 4"/>
          <p:cNvGrpSpPr/>
          <p:nvPr/>
        </p:nvGrpSpPr>
        <p:grpSpPr>
          <a:xfrm>
            <a:off x="6731664" y="9374415"/>
            <a:ext cx="4824672" cy="472973"/>
            <a:chOff x="0" y="0"/>
            <a:chExt cx="6432896" cy="630630"/>
          </a:xfrm>
        </p:grpSpPr>
        <p:sp>
          <p:nvSpPr>
            <p:cNvPr id="5" name="TextBox 5"/>
            <p:cNvSpPr txBox="1"/>
            <p:nvPr/>
          </p:nvSpPr>
          <p:spPr>
            <a:xfrm>
              <a:off x="591474" y="-57150"/>
              <a:ext cx="5841422" cy="687780"/>
            </a:xfrm>
            <a:prstGeom prst="rect">
              <a:avLst/>
            </a:prstGeom>
          </p:spPr>
          <p:txBody>
            <a:bodyPr lIns="0" tIns="0" rIns="0" bIns="0" rtlCol="0" anchor="t">
              <a:spAutoFit/>
            </a:bodyPr>
            <a:lstStyle/>
            <a:p>
              <a:pPr algn="ctr">
                <a:lnSpc>
                  <a:spcPts val="4457"/>
                </a:lnSpc>
              </a:pPr>
              <a:r>
                <a:rPr lang="en-US" sz="3184">
                  <a:solidFill>
                    <a:srgbClr val="FFFFFF"/>
                  </a:solidFill>
                  <a:latin typeface="Berthold Block"/>
                  <a:ea typeface="Berthold Block"/>
                  <a:cs typeface="Berthold Block"/>
                  <a:sym typeface="Berthold Block"/>
                </a:rPr>
                <a:t>FUTURE FOUNDERS INITIATIVE</a:t>
              </a:r>
            </a:p>
          </p:txBody>
        </p:sp>
        <p:sp>
          <p:nvSpPr>
            <p:cNvPr id="6" name="Freeform 6"/>
            <p:cNvSpPr/>
            <p:nvPr/>
          </p:nvSpPr>
          <p:spPr>
            <a:xfrm>
              <a:off x="0" y="55898"/>
              <a:ext cx="528284" cy="528284"/>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DE"/>
            </a:p>
          </p:txBody>
        </p:sp>
      </p:grpSp>
      <p:sp>
        <p:nvSpPr>
          <p:cNvPr id="7" name="Freeform 7"/>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E"/>
          </a:p>
        </p:txBody>
      </p:sp>
      <p:sp>
        <p:nvSpPr>
          <p:cNvPr id="8" name="Freeform 8"/>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DE"/>
          </a:p>
        </p:txBody>
      </p:sp>
      <p:sp>
        <p:nvSpPr>
          <p:cNvPr id="9" name="Freeform 9"/>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DE"/>
          </a:p>
        </p:txBody>
      </p:sp>
      <p:sp>
        <p:nvSpPr>
          <p:cNvPr id="10" name="Freeform 10"/>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sp>
        <p:nvSpPr>
          <p:cNvPr id="11" name="Freeform 11"/>
          <p:cNvSpPr/>
          <p:nvPr/>
        </p:nvSpPr>
        <p:spPr>
          <a:xfrm>
            <a:off x="7484718" y="4733401"/>
            <a:ext cx="3318565" cy="3318565"/>
          </a:xfrm>
          <a:custGeom>
            <a:avLst/>
            <a:gdLst/>
            <a:ahLst/>
            <a:cxnLst/>
            <a:rect l="l" t="t" r="r" b="b"/>
            <a:pathLst>
              <a:path w="3318565" h="3318565">
                <a:moveTo>
                  <a:pt x="0" y="0"/>
                </a:moveTo>
                <a:lnTo>
                  <a:pt x="3318564" y="0"/>
                </a:lnTo>
                <a:lnTo>
                  <a:pt x="3318564" y="3318565"/>
                </a:lnTo>
                <a:lnTo>
                  <a:pt x="0" y="3318565"/>
                </a:lnTo>
                <a:lnTo>
                  <a:pt x="0" y="0"/>
                </a:lnTo>
                <a:close/>
              </a:path>
            </a:pathLst>
          </a:custGeom>
          <a:blipFill>
            <a:blip r:embed="rId14"/>
            <a:stretch>
              <a:fillRect/>
            </a:stretch>
          </a:blipFill>
        </p:spPr>
        <p:txBody>
          <a:bodyPr/>
          <a:lstStyle/>
          <a:p>
            <a:endParaRPr lang="en-DE"/>
          </a:p>
        </p:txBody>
      </p:sp>
      <p:sp>
        <p:nvSpPr>
          <p:cNvPr id="12" name="TextBox 12"/>
          <p:cNvSpPr txBox="1"/>
          <p:nvPr/>
        </p:nvSpPr>
        <p:spPr>
          <a:xfrm>
            <a:off x="7160804" y="914247"/>
            <a:ext cx="3966392" cy="267007"/>
          </a:xfrm>
          <a:prstGeom prst="rect">
            <a:avLst/>
          </a:prstGeom>
        </p:spPr>
        <p:txBody>
          <a:bodyPr lIns="0" tIns="0" rIns="0" bIns="0" rtlCol="0" anchor="t">
            <a:spAutoFit/>
          </a:bodyPr>
          <a:lstStyle/>
          <a:p>
            <a:pPr algn="ctr">
              <a:lnSpc>
                <a:spcPts val="2058"/>
              </a:lnSpc>
            </a:pPr>
            <a:r>
              <a:rPr lang="en-US" sz="2058" b="1">
                <a:solidFill>
                  <a:srgbClr val="E67F6B"/>
                </a:solidFill>
                <a:latin typeface="Montserrat Ultra-Bold"/>
                <a:ea typeface="Montserrat Ultra-Bold"/>
                <a:cs typeface="Montserrat Ultra-Bold"/>
                <a:sym typeface="Montserrat Ultra-Bold"/>
              </a:rPr>
              <a:t>SEI DABEI</a:t>
            </a:r>
          </a:p>
        </p:txBody>
      </p:sp>
      <p:sp>
        <p:nvSpPr>
          <p:cNvPr id="13" name="Freeform 13"/>
          <p:cNvSpPr/>
          <p:nvPr/>
        </p:nvSpPr>
        <p:spPr>
          <a:xfrm>
            <a:off x="7767228" y="5015911"/>
            <a:ext cx="2753545" cy="2753545"/>
          </a:xfrm>
          <a:custGeom>
            <a:avLst/>
            <a:gdLst/>
            <a:ahLst/>
            <a:cxnLst/>
            <a:rect l="l" t="t" r="r" b="b"/>
            <a:pathLst>
              <a:path w="2753545" h="2753545">
                <a:moveTo>
                  <a:pt x="0" y="0"/>
                </a:moveTo>
                <a:lnTo>
                  <a:pt x="2753544" y="0"/>
                </a:lnTo>
                <a:lnTo>
                  <a:pt x="2753544" y="2753545"/>
                </a:lnTo>
                <a:lnTo>
                  <a:pt x="0" y="2753545"/>
                </a:lnTo>
                <a:lnTo>
                  <a:pt x="0" y="0"/>
                </a:lnTo>
                <a:close/>
              </a:path>
            </a:pathLst>
          </a:custGeom>
          <a:blipFill>
            <a:blip r:embed="rId15"/>
            <a:stretch>
              <a:fillRect/>
            </a:stretch>
          </a:blipFill>
        </p:spPr>
        <p:txBody>
          <a:bodyPr/>
          <a:lstStyle/>
          <a:p>
            <a:endParaRPr lang="en-DE"/>
          </a:p>
        </p:txBody>
      </p:sp>
      <p:sp>
        <p:nvSpPr>
          <p:cNvPr id="14" name="Freeform 14"/>
          <p:cNvSpPr/>
          <p:nvPr/>
        </p:nvSpPr>
        <p:spPr>
          <a:xfrm>
            <a:off x="11028223" y="4205288"/>
            <a:ext cx="1056226" cy="1056226"/>
          </a:xfrm>
          <a:custGeom>
            <a:avLst/>
            <a:gdLst/>
            <a:ahLst/>
            <a:cxnLst/>
            <a:rect l="l" t="t" r="r" b="b"/>
            <a:pathLst>
              <a:path w="1056226" h="1056226">
                <a:moveTo>
                  <a:pt x="0" y="0"/>
                </a:moveTo>
                <a:lnTo>
                  <a:pt x="1056226" y="0"/>
                </a:lnTo>
                <a:lnTo>
                  <a:pt x="1056226" y="1056226"/>
                </a:lnTo>
                <a:lnTo>
                  <a:pt x="0" y="105622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DE"/>
          </a:p>
        </p:txBody>
      </p:sp>
      <p:sp>
        <p:nvSpPr>
          <p:cNvPr id="15" name="TextBox 15"/>
          <p:cNvSpPr txBox="1"/>
          <p:nvPr/>
        </p:nvSpPr>
        <p:spPr>
          <a:xfrm>
            <a:off x="1896469" y="2158834"/>
            <a:ext cx="14495062" cy="1844675"/>
          </a:xfrm>
          <a:prstGeom prst="rect">
            <a:avLst/>
          </a:prstGeom>
        </p:spPr>
        <p:txBody>
          <a:bodyPr lIns="0" tIns="0" rIns="0" bIns="0" rtlCol="0" anchor="t">
            <a:spAutoFit/>
          </a:bodyPr>
          <a:lstStyle/>
          <a:p>
            <a:pPr algn="ctr">
              <a:lnSpc>
                <a:spcPts val="4900"/>
              </a:lnSpc>
            </a:pPr>
            <a:r>
              <a:rPr lang="en-US" sz="3500">
                <a:solidFill>
                  <a:srgbClr val="FFFFFF"/>
                </a:solidFill>
                <a:latin typeface="DM Sans"/>
                <a:ea typeface="DM Sans"/>
                <a:cs typeface="DM Sans"/>
                <a:sym typeface="DM Sans"/>
              </a:rPr>
              <a:t>Du hast eine </a:t>
            </a:r>
            <a:r>
              <a:rPr lang="en-US" sz="3500" b="1">
                <a:solidFill>
                  <a:srgbClr val="FFFFFF"/>
                </a:solidFill>
                <a:latin typeface="DM Sans Bold"/>
                <a:ea typeface="DM Sans Bold"/>
                <a:cs typeface="DM Sans Bold"/>
                <a:sym typeface="DM Sans Bold"/>
              </a:rPr>
              <a:t>Idee</a:t>
            </a:r>
            <a:r>
              <a:rPr lang="en-US" sz="3500">
                <a:solidFill>
                  <a:srgbClr val="FFFFFF"/>
                </a:solidFill>
                <a:latin typeface="DM Sans"/>
                <a:ea typeface="DM Sans"/>
                <a:cs typeface="DM Sans"/>
                <a:sym typeface="DM Sans"/>
              </a:rPr>
              <a:t>, willst Teil der </a:t>
            </a:r>
            <a:r>
              <a:rPr lang="en-US" sz="3500" b="1">
                <a:solidFill>
                  <a:srgbClr val="FFFFFF"/>
                </a:solidFill>
                <a:latin typeface="DM Sans Bold"/>
                <a:ea typeface="DM Sans Bold"/>
                <a:cs typeface="DM Sans Bold"/>
                <a:sym typeface="DM Sans Bold"/>
              </a:rPr>
              <a:t>nächsten Gründer-Generation </a:t>
            </a:r>
            <a:r>
              <a:rPr lang="en-US" sz="3500">
                <a:solidFill>
                  <a:srgbClr val="FFFFFF"/>
                </a:solidFill>
                <a:latin typeface="DM Sans"/>
                <a:ea typeface="DM Sans"/>
                <a:cs typeface="DM Sans"/>
                <a:sym typeface="DM Sans"/>
              </a:rPr>
              <a:t>werden oder sogar aktiv</a:t>
            </a:r>
            <a:r>
              <a:rPr lang="en-US" sz="3500" b="1">
                <a:solidFill>
                  <a:srgbClr val="FFFFFF"/>
                </a:solidFill>
                <a:latin typeface="DM Sans Bold"/>
                <a:ea typeface="DM Sans Bold"/>
                <a:cs typeface="DM Sans Bold"/>
                <a:sym typeface="DM Sans Bold"/>
              </a:rPr>
              <a:t> im FFI Team </a:t>
            </a:r>
            <a:r>
              <a:rPr lang="en-US" sz="3500">
                <a:solidFill>
                  <a:srgbClr val="FFFFFF"/>
                </a:solidFill>
                <a:latin typeface="DM Sans"/>
                <a:ea typeface="DM Sans"/>
                <a:cs typeface="DM Sans"/>
                <a:sym typeface="DM Sans"/>
              </a:rPr>
              <a:t>mitarbeiten? Dann </a:t>
            </a:r>
            <a:r>
              <a:rPr lang="en-US" sz="3500" b="1">
                <a:solidFill>
                  <a:srgbClr val="FFFFFF"/>
                </a:solidFill>
                <a:latin typeface="DM Sans Bold"/>
                <a:ea typeface="DM Sans Bold"/>
                <a:cs typeface="DM Sans Bold"/>
                <a:sym typeface="DM Sans Bold"/>
              </a:rPr>
              <a:t>bewirb dich jetzt</a:t>
            </a:r>
            <a:r>
              <a:rPr lang="en-US" sz="3500">
                <a:solidFill>
                  <a:srgbClr val="FFFFFF"/>
                </a:solidFill>
                <a:latin typeface="DM Sans"/>
                <a:ea typeface="DM Sans"/>
                <a:cs typeface="DM Sans"/>
                <a:sym typeface="DM Sans"/>
              </a:rPr>
              <a:t> - wir freuen uns auf dich!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731664" y="9331552"/>
            <a:ext cx="4824674" cy="1112036"/>
            <a:chOff x="0" y="-57151"/>
            <a:chExt cx="6432898" cy="1482713"/>
          </a:xfrm>
        </p:grpSpPr>
        <p:sp>
          <p:nvSpPr>
            <p:cNvPr id="3" name="TextBox 3"/>
            <p:cNvSpPr txBox="1"/>
            <p:nvPr/>
          </p:nvSpPr>
          <p:spPr>
            <a:xfrm>
              <a:off x="591475" y="-57151"/>
              <a:ext cx="5841423" cy="1482713"/>
            </a:xfrm>
            <a:prstGeom prst="rect">
              <a:avLst/>
            </a:prstGeom>
          </p:spPr>
          <p:txBody>
            <a:bodyPr lIns="0" tIns="0" rIns="0" bIns="0" rtlCol="0" anchor="t">
              <a:spAutoFit/>
            </a:bodyPr>
            <a:lstStyle/>
            <a:p>
              <a:pPr algn="ctr">
                <a:lnSpc>
                  <a:spcPts val="4457"/>
                </a:lnSpc>
              </a:pPr>
              <a:r>
                <a:rPr lang="en-US" sz="3184">
                  <a:solidFill>
                    <a:srgbClr val="FFFFFF"/>
                  </a:solidFill>
                  <a:latin typeface="Berthold Block"/>
                  <a:ea typeface="Berthold Block"/>
                  <a:cs typeface="Berthold Block"/>
                  <a:sym typeface="Berthold Block"/>
                </a:rPr>
                <a:t>FUTURE FOUNDERS INITIATIVE</a:t>
              </a:r>
            </a:p>
          </p:txBody>
        </p:sp>
        <p:sp>
          <p:nvSpPr>
            <p:cNvPr id="4" name="Freeform 4"/>
            <p:cNvSpPr/>
            <p:nvPr/>
          </p:nvSpPr>
          <p:spPr>
            <a:xfrm>
              <a:off x="0" y="55898"/>
              <a:ext cx="528284" cy="528284"/>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grpSp>
      <p:sp>
        <p:nvSpPr>
          <p:cNvPr id="5" name="Freeform 5"/>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6" name="Freeform 6"/>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sp>
        <p:nvSpPr>
          <p:cNvPr id="7" name="Freeform 7"/>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E"/>
          </a:p>
        </p:txBody>
      </p:sp>
      <p:sp>
        <p:nvSpPr>
          <p:cNvPr id="8" name="Freeform 8"/>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DE"/>
          </a:p>
        </p:txBody>
      </p:sp>
      <p:sp>
        <p:nvSpPr>
          <p:cNvPr id="9" name="Freeform 9"/>
          <p:cNvSpPr/>
          <p:nvPr/>
        </p:nvSpPr>
        <p:spPr>
          <a:xfrm>
            <a:off x="7128701" y="630505"/>
            <a:ext cx="4030598" cy="796391"/>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13">
              <a:extLst>
                <a:ext uri="{96DAC541-7B7A-43D3-8B79-37D633B846F1}">
                  <asvg:svgBlip xmlns:asvg="http://schemas.microsoft.com/office/drawing/2016/SVG/main" r:embed="rId14"/>
                </a:ext>
              </a:extLst>
            </a:blip>
            <a:stretch>
              <a:fillRect b="-313743"/>
            </a:stretch>
          </a:blipFill>
        </p:spPr>
        <p:txBody>
          <a:bodyPr/>
          <a:lstStyle/>
          <a:p>
            <a:endParaRPr lang="en-DE"/>
          </a:p>
        </p:txBody>
      </p:sp>
      <p:sp>
        <p:nvSpPr>
          <p:cNvPr id="10" name="Freeform 10"/>
          <p:cNvSpPr/>
          <p:nvPr/>
        </p:nvSpPr>
        <p:spPr>
          <a:xfrm>
            <a:off x="12548223" y="2731745"/>
            <a:ext cx="4225581" cy="4823509"/>
          </a:xfrm>
          <a:custGeom>
            <a:avLst/>
            <a:gdLst/>
            <a:ahLst/>
            <a:cxnLst/>
            <a:rect l="l" t="t" r="r" b="b"/>
            <a:pathLst>
              <a:path w="4225581" h="4823509">
                <a:moveTo>
                  <a:pt x="0" y="0"/>
                </a:moveTo>
                <a:lnTo>
                  <a:pt x="4225581" y="0"/>
                </a:lnTo>
                <a:lnTo>
                  <a:pt x="4225581" y="4823510"/>
                </a:lnTo>
                <a:lnTo>
                  <a:pt x="0" y="4823510"/>
                </a:lnTo>
                <a:lnTo>
                  <a:pt x="0" y="0"/>
                </a:lnTo>
                <a:close/>
              </a:path>
            </a:pathLst>
          </a:custGeom>
          <a:blipFill>
            <a:blip r:embed="rId15"/>
            <a:stretch>
              <a:fillRect l="-62960" t="-21715" r="-87644" b="-42939"/>
            </a:stretch>
          </a:blipFill>
        </p:spPr>
        <p:txBody>
          <a:bodyPr/>
          <a:lstStyle/>
          <a:p>
            <a:endParaRPr lang="en-DE"/>
          </a:p>
        </p:txBody>
      </p:sp>
      <p:sp>
        <p:nvSpPr>
          <p:cNvPr id="11" name="Freeform 11"/>
          <p:cNvSpPr/>
          <p:nvPr/>
        </p:nvSpPr>
        <p:spPr>
          <a:xfrm>
            <a:off x="1514915" y="2731745"/>
            <a:ext cx="4075539" cy="4823509"/>
          </a:xfrm>
          <a:custGeom>
            <a:avLst/>
            <a:gdLst/>
            <a:ahLst/>
            <a:cxnLst/>
            <a:rect l="l" t="t" r="r" b="b"/>
            <a:pathLst>
              <a:path w="4075539" h="4823509">
                <a:moveTo>
                  <a:pt x="0" y="0"/>
                </a:moveTo>
                <a:lnTo>
                  <a:pt x="4075539" y="0"/>
                </a:lnTo>
                <a:lnTo>
                  <a:pt x="4075539" y="4823510"/>
                </a:lnTo>
                <a:lnTo>
                  <a:pt x="0" y="4823510"/>
                </a:lnTo>
                <a:lnTo>
                  <a:pt x="0" y="0"/>
                </a:lnTo>
                <a:close/>
              </a:path>
            </a:pathLst>
          </a:custGeom>
          <a:blipFill>
            <a:blip r:embed="rId16"/>
            <a:stretch>
              <a:fillRect l="-76551" t="-16264" r="-77894" b="-4666"/>
            </a:stretch>
          </a:blipFill>
        </p:spPr>
        <p:txBody>
          <a:bodyPr/>
          <a:lstStyle/>
          <a:p>
            <a:endParaRPr lang="en-DE"/>
          </a:p>
        </p:txBody>
      </p:sp>
      <p:sp>
        <p:nvSpPr>
          <p:cNvPr id="12" name="Freeform 12"/>
          <p:cNvSpPr/>
          <p:nvPr/>
        </p:nvSpPr>
        <p:spPr>
          <a:xfrm>
            <a:off x="4795840" y="3520943"/>
            <a:ext cx="1589229" cy="975389"/>
          </a:xfrm>
          <a:custGeom>
            <a:avLst/>
            <a:gdLst/>
            <a:ahLst/>
            <a:cxnLst/>
            <a:rect l="l" t="t" r="r" b="b"/>
            <a:pathLst>
              <a:path w="1589229" h="975389">
                <a:moveTo>
                  <a:pt x="0" y="0"/>
                </a:moveTo>
                <a:lnTo>
                  <a:pt x="1589229" y="0"/>
                </a:lnTo>
                <a:lnTo>
                  <a:pt x="1589229" y="975389"/>
                </a:lnTo>
                <a:lnTo>
                  <a:pt x="0" y="97538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DE"/>
          </a:p>
        </p:txBody>
      </p:sp>
      <p:sp>
        <p:nvSpPr>
          <p:cNvPr id="13" name="Freeform 13"/>
          <p:cNvSpPr/>
          <p:nvPr/>
        </p:nvSpPr>
        <p:spPr>
          <a:xfrm flipH="1">
            <a:off x="11905537" y="3520943"/>
            <a:ext cx="1589229" cy="975389"/>
          </a:xfrm>
          <a:custGeom>
            <a:avLst/>
            <a:gdLst/>
            <a:ahLst/>
            <a:cxnLst/>
            <a:rect l="l" t="t" r="r" b="b"/>
            <a:pathLst>
              <a:path w="1589229" h="975389">
                <a:moveTo>
                  <a:pt x="1589229" y="0"/>
                </a:moveTo>
                <a:lnTo>
                  <a:pt x="0" y="0"/>
                </a:lnTo>
                <a:lnTo>
                  <a:pt x="0" y="975389"/>
                </a:lnTo>
                <a:lnTo>
                  <a:pt x="1589229" y="975389"/>
                </a:lnTo>
                <a:lnTo>
                  <a:pt x="1589229"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DE"/>
          </a:p>
        </p:txBody>
      </p:sp>
      <p:sp>
        <p:nvSpPr>
          <p:cNvPr id="14" name="TextBox 14"/>
          <p:cNvSpPr txBox="1"/>
          <p:nvPr/>
        </p:nvSpPr>
        <p:spPr>
          <a:xfrm>
            <a:off x="7160804" y="914247"/>
            <a:ext cx="3966392" cy="267007"/>
          </a:xfrm>
          <a:prstGeom prst="rect">
            <a:avLst/>
          </a:prstGeom>
        </p:spPr>
        <p:txBody>
          <a:bodyPr lIns="0" tIns="0" rIns="0" bIns="0" rtlCol="0" anchor="t">
            <a:spAutoFit/>
          </a:bodyPr>
          <a:lstStyle/>
          <a:p>
            <a:pPr algn="ctr">
              <a:lnSpc>
                <a:spcPts val="2058"/>
              </a:lnSpc>
            </a:pPr>
            <a:r>
              <a:rPr lang="en-US" sz="2058" b="1">
                <a:solidFill>
                  <a:srgbClr val="E67F6B"/>
                </a:solidFill>
                <a:latin typeface="Montserrat Ultra-Bold"/>
                <a:ea typeface="Montserrat Ultra-Bold"/>
                <a:cs typeface="Montserrat Ultra-Bold"/>
                <a:sym typeface="Montserrat Ultra-Bold"/>
              </a:rPr>
              <a:t>UNSERE GESCHICHTE</a:t>
            </a:r>
          </a:p>
        </p:txBody>
      </p:sp>
      <p:sp>
        <p:nvSpPr>
          <p:cNvPr id="15" name="TextBox 15"/>
          <p:cNvSpPr txBox="1"/>
          <p:nvPr/>
        </p:nvSpPr>
        <p:spPr>
          <a:xfrm>
            <a:off x="6600319" y="2893060"/>
            <a:ext cx="5087363" cy="44437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FFFFFF"/>
                </a:solidFill>
                <a:latin typeface="DM Sans"/>
                <a:ea typeface="DM Sans"/>
                <a:cs typeface="DM Sans"/>
                <a:sym typeface="DM Sans"/>
              </a:rPr>
              <a:t>Beide seit sie </a:t>
            </a:r>
            <a:r>
              <a:rPr lang="en-US" sz="2799" b="1">
                <a:solidFill>
                  <a:srgbClr val="FFFFFF"/>
                </a:solidFill>
                <a:latin typeface="DM Sans Bold"/>
                <a:ea typeface="DM Sans Bold"/>
                <a:cs typeface="DM Sans Bold"/>
                <a:sym typeface="DM Sans Bold"/>
              </a:rPr>
              <a:t>19</a:t>
            </a:r>
            <a:r>
              <a:rPr lang="en-US" sz="2799">
                <a:solidFill>
                  <a:srgbClr val="FFFFFF"/>
                </a:solidFill>
                <a:latin typeface="DM Sans"/>
                <a:ea typeface="DM Sans"/>
                <a:cs typeface="DM Sans"/>
                <a:sym typeface="DM Sans"/>
              </a:rPr>
              <a:t> sind in der Startup-Szene unterwegs.</a:t>
            </a:r>
          </a:p>
          <a:p>
            <a:pPr marL="604519" lvl="1" indent="-302260" algn="l">
              <a:lnSpc>
                <a:spcPts val="3919"/>
              </a:lnSpc>
              <a:buFont typeface="Arial"/>
              <a:buChar char="•"/>
            </a:pPr>
            <a:r>
              <a:rPr lang="en-US" sz="2799">
                <a:solidFill>
                  <a:srgbClr val="FFFFFF"/>
                </a:solidFill>
                <a:latin typeface="DM Sans"/>
                <a:ea typeface="DM Sans"/>
                <a:cs typeface="DM Sans"/>
                <a:sym typeface="DM Sans"/>
              </a:rPr>
              <a:t>Events waren meistens nur mit Leuten </a:t>
            </a:r>
            <a:r>
              <a:rPr lang="en-US" sz="2799" b="1">
                <a:solidFill>
                  <a:srgbClr val="FFFFFF"/>
                </a:solidFill>
                <a:latin typeface="DM Sans Bold"/>
                <a:ea typeface="DM Sans Bold"/>
                <a:cs typeface="DM Sans Bold"/>
                <a:sym typeface="DM Sans Bold"/>
              </a:rPr>
              <a:t>30+</a:t>
            </a:r>
            <a:r>
              <a:rPr lang="en-US" sz="2799">
                <a:solidFill>
                  <a:srgbClr val="FFFFFF"/>
                </a:solidFill>
                <a:latin typeface="DM Sans"/>
                <a:ea typeface="DM Sans"/>
                <a:cs typeface="DM Sans"/>
                <a:sym typeface="DM Sans"/>
              </a:rPr>
              <a:t> Jahren.</a:t>
            </a:r>
          </a:p>
          <a:p>
            <a:pPr marL="604519" lvl="1" indent="-302260" algn="l">
              <a:lnSpc>
                <a:spcPts val="3919"/>
              </a:lnSpc>
              <a:buFont typeface="Arial"/>
              <a:buChar char="•"/>
            </a:pPr>
            <a:r>
              <a:rPr lang="en-US" sz="2799">
                <a:solidFill>
                  <a:srgbClr val="FFFFFF"/>
                </a:solidFill>
                <a:latin typeface="DM Sans"/>
                <a:ea typeface="DM Sans"/>
                <a:cs typeface="DM Sans"/>
                <a:sym typeface="DM Sans"/>
              </a:rPr>
              <a:t>Daraus entstand die Idee zur </a:t>
            </a:r>
            <a:r>
              <a:rPr lang="en-US" sz="2799" b="1">
                <a:solidFill>
                  <a:srgbClr val="FFFFFF"/>
                </a:solidFill>
                <a:latin typeface="DM Sans Bold"/>
                <a:ea typeface="DM Sans Bold"/>
                <a:cs typeface="DM Sans Bold"/>
                <a:sym typeface="DM Sans Bold"/>
              </a:rPr>
              <a:t>FFI</a:t>
            </a:r>
            <a:r>
              <a:rPr lang="en-US" sz="2799">
                <a:solidFill>
                  <a:srgbClr val="FFFFFF"/>
                </a:solidFill>
                <a:latin typeface="DM Sans"/>
                <a:ea typeface="DM Sans"/>
                <a:cs typeface="DM Sans"/>
                <a:sym typeface="DM Sans"/>
              </a:rPr>
              <a:t>, um jungen Erwachsenen den </a:t>
            </a:r>
            <a:r>
              <a:rPr lang="en-US" sz="2799" b="1">
                <a:solidFill>
                  <a:srgbClr val="FFFFFF"/>
                </a:solidFill>
                <a:latin typeface="DM Sans Bold"/>
                <a:ea typeface="DM Sans Bold"/>
                <a:cs typeface="DM Sans Bold"/>
                <a:sym typeface="DM Sans Bold"/>
              </a:rPr>
              <a:t>Einstieg</a:t>
            </a:r>
            <a:r>
              <a:rPr lang="en-US" sz="2799">
                <a:solidFill>
                  <a:srgbClr val="FFFFFF"/>
                </a:solidFill>
                <a:latin typeface="DM Sans"/>
                <a:ea typeface="DM Sans"/>
                <a:cs typeface="DM Sans"/>
                <a:sym typeface="DM Sans"/>
              </a:rPr>
              <a:t> in die Startup-Szene zu </a:t>
            </a:r>
            <a:r>
              <a:rPr lang="en-US" sz="2799" b="1">
                <a:solidFill>
                  <a:srgbClr val="FFFFFF"/>
                </a:solidFill>
                <a:latin typeface="DM Sans Bold"/>
                <a:ea typeface="DM Sans Bold"/>
                <a:cs typeface="DM Sans Bold"/>
                <a:sym typeface="DM Sans Bold"/>
              </a:rPr>
              <a:t>erleichtern</a:t>
            </a:r>
            <a:r>
              <a:rPr lang="en-US" sz="2799">
                <a:solidFill>
                  <a:srgbClr val="FFFFFF"/>
                </a:solidFill>
                <a:latin typeface="DM Sans"/>
                <a:ea typeface="DM Sans"/>
                <a:cs typeface="DM Sans"/>
                <a:sym typeface="DM Sans"/>
              </a:rPr>
              <a:t>.</a:t>
            </a:r>
          </a:p>
        </p:txBody>
      </p:sp>
      <p:sp>
        <p:nvSpPr>
          <p:cNvPr id="16" name="TextBox 16"/>
          <p:cNvSpPr txBox="1"/>
          <p:nvPr/>
        </p:nvSpPr>
        <p:spPr>
          <a:xfrm>
            <a:off x="2508468" y="7113791"/>
            <a:ext cx="2088434" cy="680277"/>
          </a:xfrm>
          <a:prstGeom prst="rect">
            <a:avLst/>
          </a:prstGeom>
        </p:spPr>
        <p:txBody>
          <a:bodyPr lIns="0" tIns="0" rIns="0" bIns="0" rtlCol="0" anchor="t">
            <a:spAutoFit/>
          </a:bodyPr>
          <a:lstStyle/>
          <a:p>
            <a:pPr marL="0" lvl="0" indent="0" algn="ctr">
              <a:lnSpc>
                <a:spcPts val="5582"/>
              </a:lnSpc>
            </a:pPr>
            <a:r>
              <a:rPr lang="en-US" sz="3987" b="1">
                <a:solidFill>
                  <a:srgbClr val="000000"/>
                </a:solidFill>
                <a:latin typeface="DM Sans Bold"/>
                <a:ea typeface="DM Sans Bold"/>
                <a:cs typeface="DM Sans Bold"/>
                <a:sym typeface="DM Sans Bold"/>
              </a:rPr>
              <a:t>ANNA</a:t>
            </a:r>
          </a:p>
        </p:txBody>
      </p:sp>
      <p:sp>
        <p:nvSpPr>
          <p:cNvPr id="17" name="TextBox 17"/>
          <p:cNvSpPr txBox="1"/>
          <p:nvPr/>
        </p:nvSpPr>
        <p:spPr>
          <a:xfrm>
            <a:off x="13616796" y="7113791"/>
            <a:ext cx="2088434" cy="680277"/>
          </a:xfrm>
          <a:prstGeom prst="rect">
            <a:avLst/>
          </a:prstGeom>
        </p:spPr>
        <p:txBody>
          <a:bodyPr lIns="0" tIns="0" rIns="0" bIns="0" rtlCol="0" anchor="t">
            <a:spAutoFit/>
          </a:bodyPr>
          <a:lstStyle/>
          <a:p>
            <a:pPr marL="0" lvl="0" indent="0" algn="ctr">
              <a:lnSpc>
                <a:spcPts val="5582"/>
              </a:lnSpc>
            </a:pPr>
            <a:r>
              <a:rPr lang="en-US" sz="3987" b="1">
                <a:solidFill>
                  <a:srgbClr val="000000"/>
                </a:solidFill>
                <a:latin typeface="DM Sans Bold"/>
                <a:ea typeface="DM Sans Bold"/>
                <a:cs typeface="DM Sans Bold"/>
                <a:sym typeface="DM Sans Bold"/>
              </a:rPr>
              <a:t>MAX</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3" name="Freeform 3"/>
          <p:cNvSpPr/>
          <p:nvPr/>
        </p:nvSpPr>
        <p:spPr>
          <a:xfrm>
            <a:off x="7128701" y="630505"/>
            <a:ext cx="4030598" cy="796391"/>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5">
              <a:extLst>
                <a:ext uri="{96DAC541-7B7A-43D3-8B79-37D633B846F1}">
                  <asvg:svgBlip xmlns:asvg="http://schemas.microsoft.com/office/drawing/2016/SVG/main" r:embed="rId6"/>
                </a:ext>
              </a:extLst>
            </a:blip>
            <a:stretch>
              <a:fillRect b="-313743"/>
            </a:stretch>
          </a:blipFill>
        </p:spPr>
        <p:txBody>
          <a:bodyPr/>
          <a:lstStyle/>
          <a:p>
            <a:endParaRPr lang="en-DE"/>
          </a:p>
        </p:txBody>
      </p:sp>
      <p:grpSp>
        <p:nvGrpSpPr>
          <p:cNvPr id="4" name="Group 4"/>
          <p:cNvGrpSpPr/>
          <p:nvPr/>
        </p:nvGrpSpPr>
        <p:grpSpPr>
          <a:xfrm>
            <a:off x="6731664" y="9374415"/>
            <a:ext cx="4824672" cy="472973"/>
            <a:chOff x="0" y="0"/>
            <a:chExt cx="6432896" cy="630630"/>
          </a:xfrm>
        </p:grpSpPr>
        <p:sp>
          <p:nvSpPr>
            <p:cNvPr id="5" name="TextBox 5"/>
            <p:cNvSpPr txBox="1"/>
            <p:nvPr/>
          </p:nvSpPr>
          <p:spPr>
            <a:xfrm>
              <a:off x="591474" y="-57150"/>
              <a:ext cx="5841422" cy="687780"/>
            </a:xfrm>
            <a:prstGeom prst="rect">
              <a:avLst/>
            </a:prstGeom>
          </p:spPr>
          <p:txBody>
            <a:bodyPr lIns="0" tIns="0" rIns="0" bIns="0" rtlCol="0" anchor="t">
              <a:spAutoFit/>
            </a:bodyPr>
            <a:lstStyle/>
            <a:p>
              <a:pPr algn="ctr">
                <a:lnSpc>
                  <a:spcPts val="4457"/>
                </a:lnSpc>
              </a:pPr>
              <a:r>
                <a:rPr lang="en-US" sz="3184">
                  <a:solidFill>
                    <a:srgbClr val="FFFFFF"/>
                  </a:solidFill>
                  <a:latin typeface="Berthold Block"/>
                  <a:ea typeface="Berthold Block"/>
                  <a:cs typeface="Berthold Block"/>
                  <a:sym typeface="Berthold Block"/>
                </a:rPr>
                <a:t>FUTURE FOUNDERS INITIATIVE</a:t>
              </a:r>
            </a:p>
          </p:txBody>
        </p:sp>
        <p:sp>
          <p:nvSpPr>
            <p:cNvPr id="6" name="Freeform 6"/>
            <p:cNvSpPr/>
            <p:nvPr/>
          </p:nvSpPr>
          <p:spPr>
            <a:xfrm>
              <a:off x="0" y="55898"/>
              <a:ext cx="528284" cy="528284"/>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grpSp>
      <p:sp>
        <p:nvSpPr>
          <p:cNvPr id="7" name="TextBox 7"/>
          <p:cNvSpPr txBox="1"/>
          <p:nvPr/>
        </p:nvSpPr>
        <p:spPr>
          <a:xfrm>
            <a:off x="7160804" y="914247"/>
            <a:ext cx="3966392" cy="267007"/>
          </a:xfrm>
          <a:prstGeom prst="rect">
            <a:avLst/>
          </a:prstGeom>
        </p:spPr>
        <p:txBody>
          <a:bodyPr lIns="0" tIns="0" rIns="0" bIns="0" rtlCol="0" anchor="t">
            <a:spAutoFit/>
          </a:bodyPr>
          <a:lstStyle/>
          <a:p>
            <a:pPr algn="ctr">
              <a:lnSpc>
                <a:spcPts val="2058"/>
              </a:lnSpc>
            </a:pPr>
            <a:r>
              <a:rPr lang="en-US" sz="2058" b="1">
                <a:solidFill>
                  <a:srgbClr val="E67F6B"/>
                </a:solidFill>
                <a:latin typeface="Montserrat Ultra-Bold"/>
                <a:ea typeface="Montserrat Ultra-Bold"/>
                <a:cs typeface="Montserrat Ultra-Bold"/>
                <a:sym typeface="Montserrat Ultra-Bold"/>
              </a:rPr>
              <a:t>PROBLEM</a:t>
            </a:r>
          </a:p>
        </p:txBody>
      </p:sp>
      <p:sp>
        <p:nvSpPr>
          <p:cNvPr id="8" name="Freeform 8"/>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E"/>
          </a:p>
        </p:txBody>
      </p:sp>
      <p:sp>
        <p:nvSpPr>
          <p:cNvPr id="9" name="Freeform 9"/>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DE"/>
          </a:p>
        </p:txBody>
      </p:sp>
      <p:sp>
        <p:nvSpPr>
          <p:cNvPr id="10" name="Freeform 10"/>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DE"/>
          </a:p>
        </p:txBody>
      </p:sp>
      <p:sp>
        <p:nvSpPr>
          <p:cNvPr id="11" name="Freeform 11"/>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12" name="Freeform 12"/>
          <p:cNvSpPr/>
          <p:nvPr/>
        </p:nvSpPr>
        <p:spPr>
          <a:xfrm>
            <a:off x="1891912" y="3040873"/>
            <a:ext cx="5860981" cy="4205254"/>
          </a:xfrm>
          <a:custGeom>
            <a:avLst/>
            <a:gdLst/>
            <a:ahLst/>
            <a:cxnLst/>
            <a:rect l="l" t="t" r="r" b="b"/>
            <a:pathLst>
              <a:path w="5860981" h="4205254">
                <a:moveTo>
                  <a:pt x="0" y="0"/>
                </a:moveTo>
                <a:lnTo>
                  <a:pt x="5860981" y="0"/>
                </a:lnTo>
                <a:lnTo>
                  <a:pt x="5860981" y="4205254"/>
                </a:lnTo>
                <a:lnTo>
                  <a:pt x="0" y="4205254"/>
                </a:lnTo>
                <a:lnTo>
                  <a:pt x="0" y="0"/>
                </a:lnTo>
                <a:close/>
              </a:path>
            </a:pathLst>
          </a:custGeom>
          <a:blipFill>
            <a:blip r:embed="rId15"/>
            <a:stretch>
              <a:fillRect/>
            </a:stretch>
          </a:blipFill>
        </p:spPr>
        <p:txBody>
          <a:bodyPr/>
          <a:lstStyle/>
          <a:p>
            <a:endParaRPr lang="en-DE"/>
          </a:p>
        </p:txBody>
      </p:sp>
      <p:sp>
        <p:nvSpPr>
          <p:cNvPr id="13" name="TextBox 13"/>
          <p:cNvSpPr txBox="1"/>
          <p:nvPr/>
        </p:nvSpPr>
        <p:spPr>
          <a:xfrm>
            <a:off x="8075444" y="2470941"/>
            <a:ext cx="8320644" cy="5304966"/>
          </a:xfrm>
          <a:prstGeom prst="rect">
            <a:avLst/>
          </a:prstGeom>
        </p:spPr>
        <p:txBody>
          <a:bodyPr lIns="0" tIns="0" rIns="0" bIns="0" rtlCol="0" anchor="t">
            <a:spAutoFit/>
          </a:bodyPr>
          <a:lstStyle/>
          <a:p>
            <a:pPr marL="813523" lvl="1" indent="-406761" algn="l">
              <a:lnSpc>
                <a:spcPts val="5275"/>
              </a:lnSpc>
              <a:buFont typeface="Arial"/>
              <a:buChar char="•"/>
            </a:pPr>
            <a:r>
              <a:rPr lang="en-US" sz="3768">
                <a:solidFill>
                  <a:srgbClr val="FFFFFF"/>
                </a:solidFill>
                <a:latin typeface="DM Sans"/>
                <a:ea typeface="DM Sans"/>
                <a:cs typeface="DM Sans"/>
                <a:sym typeface="DM Sans"/>
              </a:rPr>
              <a:t>Zu wenig Aufklärung über die </a:t>
            </a:r>
            <a:r>
              <a:rPr lang="en-US" sz="3768" b="1">
                <a:solidFill>
                  <a:srgbClr val="FFFFFF"/>
                </a:solidFill>
                <a:latin typeface="DM Sans Bold"/>
                <a:ea typeface="DM Sans Bold"/>
                <a:cs typeface="DM Sans Bold"/>
                <a:sym typeface="DM Sans Bold"/>
              </a:rPr>
              <a:t>Möglichkeiten</a:t>
            </a:r>
            <a:r>
              <a:rPr lang="en-US" sz="3768">
                <a:solidFill>
                  <a:srgbClr val="FFFFFF"/>
                </a:solidFill>
                <a:latin typeface="DM Sans"/>
                <a:ea typeface="DM Sans"/>
                <a:cs typeface="DM Sans"/>
                <a:sym typeface="DM Sans"/>
              </a:rPr>
              <a:t> </a:t>
            </a:r>
          </a:p>
          <a:p>
            <a:pPr marL="813523" lvl="1" indent="-406761" algn="l">
              <a:lnSpc>
                <a:spcPts val="5275"/>
              </a:lnSpc>
              <a:buFont typeface="Arial"/>
              <a:buChar char="•"/>
            </a:pPr>
            <a:r>
              <a:rPr lang="en-US" sz="3768">
                <a:solidFill>
                  <a:srgbClr val="FFFFFF"/>
                </a:solidFill>
                <a:latin typeface="DM Sans"/>
                <a:ea typeface="DM Sans"/>
                <a:cs typeface="DM Sans"/>
                <a:sym typeface="DM Sans"/>
              </a:rPr>
              <a:t>Junge Gründungsinteressierte sprudeln oft voller Ideen, </a:t>
            </a:r>
            <a:r>
              <a:rPr lang="en-US" sz="3768" b="1">
                <a:solidFill>
                  <a:srgbClr val="FFFFFF"/>
                </a:solidFill>
                <a:latin typeface="DM Sans Bold"/>
                <a:ea typeface="DM Sans Bold"/>
                <a:cs typeface="DM Sans Bold"/>
                <a:sym typeface="DM Sans Bold"/>
              </a:rPr>
              <a:t>Einstieg</a:t>
            </a:r>
            <a:r>
              <a:rPr lang="en-US" sz="3768">
                <a:solidFill>
                  <a:srgbClr val="FFFFFF"/>
                </a:solidFill>
                <a:latin typeface="DM Sans"/>
                <a:ea typeface="DM Sans"/>
                <a:cs typeface="DM Sans"/>
                <a:sym typeface="DM Sans"/>
              </a:rPr>
              <a:t> gestaltet sich aber super </a:t>
            </a:r>
            <a:r>
              <a:rPr lang="en-US" sz="3768" b="1">
                <a:solidFill>
                  <a:srgbClr val="FFFFFF"/>
                </a:solidFill>
                <a:latin typeface="DM Sans Bold"/>
                <a:ea typeface="DM Sans Bold"/>
                <a:cs typeface="DM Sans Bold"/>
                <a:sym typeface="DM Sans Bold"/>
              </a:rPr>
              <a:t>schwierig</a:t>
            </a:r>
            <a:r>
              <a:rPr lang="en-US" sz="3768">
                <a:solidFill>
                  <a:srgbClr val="FFFFFF"/>
                </a:solidFill>
                <a:latin typeface="DM Sans"/>
                <a:ea typeface="DM Sans"/>
                <a:cs typeface="DM Sans"/>
                <a:sym typeface="DM Sans"/>
              </a:rPr>
              <a:t> ohne Erfahrung</a:t>
            </a:r>
          </a:p>
          <a:p>
            <a:pPr marL="813523" lvl="1" indent="-406761" algn="l">
              <a:lnSpc>
                <a:spcPts val="5275"/>
              </a:lnSpc>
              <a:buFont typeface="Arial"/>
              <a:buChar char="•"/>
            </a:pPr>
            <a:r>
              <a:rPr lang="en-US" sz="3768">
                <a:solidFill>
                  <a:srgbClr val="FFFFFF"/>
                </a:solidFill>
                <a:latin typeface="DM Sans"/>
                <a:ea typeface="DM Sans"/>
                <a:cs typeface="DM Sans"/>
                <a:sym typeface="DM Sans"/>
              </a:rPr>
              <a:t>Am </a:t>
            </a:r>
            <a:r>
              <a:rPr lang="en-US" sz="3768" b="1">
                <a:solidFill>
                  <a:srgbClr val="FFFFFF"/>
                </a:solidFill>
                <a:latin typeface="DM Sans Bold"/>
                <a:ea typeface="DM Sans Bold"/>
                <a:cs typeface="DM Sans Bold"/>
                <a:sym typeface="DM Sans Bold"/>
              </a:rPr>
              <a:t>Anfang fehlt</a:t>
            </a:r>
            <a:r>
              <a:rPr lang="en-US" sz="3768">
                <a:solidFill>
                  <a:srgbClr val="FFFFFF"/>
                </a:solidFill>
                <a:latin typeface="DM Sans"/>
                <a:ea typeface="DM Sans"/>
                <a:cs typeface="DM Sans"/>
                <a:sym typeface="DM Sans"/>
              </a:rPr>
              <a:t> der </a:t>
            </a:r>
            <a:r>
              <a:rPr lang="en-US" sz="3768" b="1">
                <a:solidFill>
                  <a:srgbClr val="FFFFFF"/>
                </a:solidFill>
                <a:latin typeface="DM Sans Bold"/>
                <a:ea typeface="DM Sans Bold"/>
                <a:cs typeface="DM Sans Bold"/>
                <a:sym typeface="DM Sans Bold"/>
              </a:rPr>
              <a:t>Zugang</a:t>
            </a:r>
            <a:r>
              <a:rPr lang="en-US" sz="3768">
                <a:solidFill>
                  <a:srgbClr val="FFFFFF"/>
                </a:solidFill>
                <a:latin typeface="DM Sans"/>
                <a:ea typeface="DM Sans"/>
                <a:cs typeface="DM Sans"/>
                <a:sym typeface="DM Sans"/>
              </a:rPr>
              <a:t> zu Wissen, Netzwerk &amp; Ressourcen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3" name="Freeform 3"/>
          <p:cNvSpPr/>
          <p:nvPr/>
        </p:nvSpPr>
        <p:spPr>
          <a:xfrm>
            <a:off x="7128701" y="630505"/>
            <a:ext cx="4030598" cy="796391"/>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5">
              <a:extLst>
                <a:ext uri="{96DAC541-7B7A-43D3-8B79-37D633B846F1}">
                  <asvg:svgBlip xmlns:asvg="http://schemas.microsoft.com/office/drawing/2016/SVG/main" r:embed="rId6"/>
                </a:ext>
              </a:extLst>
            </a:blip>
            <a:stretch>
              <a:fillRect b="-313743"/>
            </a:stretch>
          </a:blipFill>
        </p:spPr>
        <p:txBody>
          <a:bodyPr/>
          <a:lstStyle/>
          <a:p>
            <a:endParaRPr lang="en-DE"/>
          </a:p>
        </p:txBody>
      </p:sp>
      <p:grpSp>
        <p:nvGrpSpPr>
          <p:cNvPr id="4" name="Group 4"/>
          <p:cNvGrpSpPr/>
          <p:nvPr/>
        </p:nvGrpSpPr>
        <p:grpSpPr>
          <a:xfrm>
            <a:off x="6731664" y="9374415"/>
            <a:ext cx="4824672" cy="472973"/>
            <a:chOff x="0" y="0"/>
            <a:chExt cx="6432896" cy="630630"/>
          </a:xfrm>
        </p:grpSpPr>
        <p:sp>
          <p:nvSpPr>
            <p:cNvPr id="5" name="TextBox 5"/>
            <p:cNvSpPr txBox="1"/>
            <p:nvPr/>
          </p:nvSpPr>
          <p:spPr>
            <a:xfrm>
              <a:off x="591474" y="-57150"/>
              <a:ext cx="5841422" cy="687780"/>
            </a:xfrm>
            <a:prstGeom prst="rect">
              <a:avLst/>
            </a:prstGeom>
          </p:spPr>
          <p:txBody>
            <a:bodyPr lIns="0" tIns="0" rIns="0" bIns="0" rtlCol="0" anchor="t">
              <a:spAutoFit/>
            </a:bodyPr>
            <a:lstStyle/>
            <a:p>
              <a:pPr algn="ctr">
                <a:lnSpc>
                  <a:spcPts val="4457"/>
                </a:lnSpc>
              </a:pPr>
              <a:r>
                <a:rPr lang="en-US" sz="3184">
                  <a:solidFill>
                    <a:srgbClr val="FFFFFF"/>
                  </a:solidFill>
                  <a:latin typeface="Berthold Block"/>
                  <a:ea typeface="Berthold Block"/>
                  <a:cs typeface="Berthold Block"/>
                  <a:sym typeface="Berthold Block"/>
                </a:rPr>
                <a:t>FUTURE FOUNDERS INITIATIVE</a:t>
              </a:r>
            </a:p>
          </p:txBody>
        </p:sp>
        <p:sp>
          <p:nvSpPr>
            <p:cNvPr id="6" name="Freeform 6"/>
            <p:cNvSpPr/>
            <p:nvPr/>
          </p:nvSpPr>
          <p:spPr>
            <a:xfrm>
              <a:off x="0" y="55898"/>
              <a:ext cx="528284" cy="528284"/>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grpSp>
      <p:sp>
        <p:nvSpPr>
          <p:cNvPr id="7" name="Freeform 7"/>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E"/>
          </a:p>
        </p:txBody>
      </p:sp>
      <p:sp>
        <p:nvSpPr>
          <p:cNvPr id="8" name="Freeform 8"/>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DE"/>
          </a:p>
        </p:txBody>
      </p:sp>
      <p:sp>
        <p:nvSpPr>
          <p:cNvPr id="9" name="Freeform 9"/>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DE"/>
          </a:p>
        </p:txBody>
      </p:sp>
      <p:sp>
        <p:nvSpPr>
          <p:cNvPr id="10" name="Freeform 10"/>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grpSp>
        <p:nvGrpSpPr>
          <p:cNvPr id="11" name="Group 11"/>
          <p:cNvGrpSpPr/>
          <p:nvPr/>
        </p:nvGrpSpPr>
        <p:grpSpPr>
          <a:xfrm>
            <a:off x="3410026" y="5579715"/>
            <a:ext cx="3387007" cy="2584864"/>
            <a:chOff x="0" y="0"/>
            <a:chExt cx="439891" cy="335712"/>
          </a:xfrm>
        </p:grpSpPr>
        <p:sp>
          <p:nvSpPr>
            <p:cNvPr id="12" name="Freeform 12"/>
            <p:cNvSpPr/>
            <p:nvPr/>
          </p:nvSpPr>
          <p:spPr>
            <a:xfrm>
              <a:off x="0" y="0"/>
              <a:ext cx="439891" cy="335712"/>
            </a:xfrm>
            <a:custGeom>
              <a:avLst/>
              <a:gdLst/>
              <a:ahLst/>
              <a:cxnLst/>
              <a:rect l="l" t="t" r="r" b="b"/>
              <a:pathLst>
                <a:path w="439891" h="335712">
                  <a:moveTo>
                    <a:pt x="32218" y="0"/>
                  </a:moveTo>
                  <a:lnTo>
                    <a:pt x="407673" y="0"/>
                  </a:lnTo>
                  <a:cubicBezTo>
                    <a:pt x="425467" y="0"/>
                    <a:pt x="439891" y="14425"/>
                    <a:pt x="439891" y="32218"/>
                  </a:cubicBezTo>
                  <a:lnTo>
                    <a:pt x="439891" y="303494"/>
                  </a:lnTo>
                  <a:cubicBezTo>
                    <a:pt x="439891" y="321287"/>
                    <a:pt x="425467" y="335712"/>
                    <a:pt x="407673" y="335712"/>
                  </a:cubicBezTo>
                  <a:lnTo>
                    <a:pt x="32218" y="335712"/>
                  </a:lnTo>
                  <a:cubicBezTo>
                    <a:pt x="14425" y="335712"/>
                    <a:pt x="0" y="321287"/>
                    <a:pt x="0" y="303494"/>
                  </a:cubicBezTo>
                  <a:lnTo>
                    <a:pt x="0" y="32218"/>
                  </a:lnTo>
                  <a:cubicBezTo>
                    <a:pt x="0" y="14425"/>
                    <a:pt x="14425" y="0"/>
                    <a:pt x="32218" y="0"/>
                  </a:cubicBezTo>
                  <a:close/>
                </a:path>
              </a:pathLst>
            </a:custGeom>
            <a:blipFill>
              <a:blip r:embed="rId15"/>
              <a:stretch>
                <a:fillRect t="-76360" b="-56868"/>
              </a:stretch>
            </a:blipFill>
          </p:spPr>
          <p:txBody>
            <a:bodyPr/>
            <a:lstStyle/>
            <a:p>
              <a:endParaRPr lang="en-DE"/>
            </a:p>
          </p:txBody>
        </p:sp>
      </p:grpSp>
      <p:grpSp>
        <p:nvGrpSpPr>
          <p:cNvPr id="13" name="Group 13"/>
          <p:cNvGrpSpPr/>
          <p:nvPr/>
        </p:nvGrpSpPr>
        <p:grpSpPr>
          <a:xfrm>
            <a:off x="3705896" y="5353922"/>
            <a:ext cx="2675595" cy="451587"/>
            <a:chOff x="0" y="0"/>
            <a:chExt cx="596582" cy="100691"/>
          </a:xfrm>
        </p:grpSpPr>
        <p:sp>
          <p:nvSpPr>
            <p:cNvPr id="14" name="Freeform 14"/>
            <p:cNvSpPr/>
            <p:nvPr/>
          </p:nvSpPr>
          <p:spPr>
            <a:xfrm>
              <a:off x="0" y="0"/>
              <a:ext cx="596582" cy="100691"/>
            </a:xfrm>
            <a:custGeom>
              <a:avLst/>
              <a:gdLst/>
              <a:ahLst/>
              <a:cxnLst/>
              <a:rect l="l" t="t" r="r" b="b"/>
              <a:pathLst>
                <a:path w="596582" h="100691">
                  <a:moveTo>
                    <a:pt x="20393" y="0"/>
                  </a:moveTo>
                  <a:lnTo>
                    <a:pt x="576190" y="0"/>
                  </a:lnTo>
                  <a:cubicBezTo>
                    <a:pt x="587452" y="0"/>
                    <a:pt x="596582" y="9130"/>
                    <a:pt x="596582" y="20393"/>
                  </a:cubicBezTo>
                  <a:lnTo>
                    <a:pt x="596582" y="80299"/>
                  </a:lnTo>
                  <a:cubicBezTo>
                    <a:pt x="596582" y="91561"/>
                    <a:pt x="587452" y="100691"/>
                    <a:pt x="576190" y="100691"/>
                  </a:cubicBezTo>
                  <a:lnTo>
                    <a:pt x="20393" y="100691"/>
                  </a:lnTo>
                  <a:cubicBezTo>
                    <a:pt x="9130" y="100691"/>
                    <a:pt x="0" y="91561"/>
                    <a:pt x="0" y="80299"/>
                  </a:cubicBezTo>
                  <a:lnTo>
                    <a:pt x="0" y="20393"/>
                  </a:lnTo>
                  <a:cubicBezTo>
                    <a:pt x="0" y="9130"/>
                    <a:pt x="9130" y="0"/>
                    <a:pt x="20393" y="0"/>
                  </a:cubicBezTo>
                  <a:close/>
                </a:path>
              </a:pathLst>
            </a:custGeom>
            <a:solidFill>
              <a:srgbClr val="FFFFFF"/>
            </a:solidFill>
          </p:spPr>
          <p:txBody>
            <a:bodyPr/>
            <a:lstStyle/>
            <a:p>
              <a:endParaRPr lang="en-DE"/>
            </a:p>
          </p:txBody>
        </p:sp>
        <p:sp>
          <p:nvSpPr>
            <p:cNvPr id="15" name="TextBox 15"/>
            <p:cNvSpPr txBox="1"/>
            <p:nvPr/>
          </p:nvSpPr>
          <p:spPr>
            <a:xfrm>
              <a:off x="0" y="-19050"/>
              <a:ext cx="596582" cy="119741"/>
            </a:xfrm>
            <a:prstGeom prst="rect">
              <a:avLst/>
            </a:prstGeom>
          </p:spPr>
          <p:txBody>
            <a:bodyPr lIns="34478" tIns="34478" rIns="34478" bIns="34478" rtlCol="0" anchor="ctr"/>
            <a:lstStyle/>
            <a:p>
              <a:pPr algn="ctr">
                <a:lnSpc>
                  <a:spcPts val="1257"/>
                </a:lnSpc>
              </a:pPr>
              <a:endParaRPr/>
            </a:p>
          </p:txBody>
        </p:sp>
      </p:grpSp>
      <p:grpSp>
        <p:nvGrpSpPr>
          <p:cNvPr id="16" name="Group 16"/>
          <p:cNvGrpSpPr/>
          <p:nvPr/>
        </p:nvGrpSpPr>
        <p:grpSpPr>
          <a:xfrm>
            <a:off x="7450484" y="5579715"/>
            <a:ext cx="3387007" cy="2584864"/>
            <a:chOff x="0" y="0"/>
            <a:chExt cx="563841" cy="430307"/>
          </a:xfrm>
        </p:grpSpPr>
        <p:sp>
          <p:nvSpPr>
            <p:cNvPr id="17" name="Freeform 17"/>
            <p:cNvSpPr/>
            <p:nvPr/>
          </p:nvSpPr>
          <p:spPr>
            <a:xfrm>
              <a:off x="0" y="0"/>
              <a:ext cx="563841" cy="430307"/>
            </a:xfrm>
            <a:custGeom>
              <a:avLst/>
              <a:gdLst/>
              <a:ahLst/>
              <a:cxnLst/>
              <a:rect l="l" t="t" r="r" b="b"/>
              <a:pathLst>
                <a:path w="563841" h="430307">
                  <a:moveTo>
                    <a:pt x="32218" y="0"/>
                  </a:moveTo>
                  <a:lnTo>
                    <a:pt x="531622" y="0"/>
                  </a:lnTo>
                  <a:cubicBezTo>
                    <a:pt x="549416" y="0"/>
                    <a:pt x="563841" y="14425"/>
                    <a:pt x="563841" y="32218"/>
                  </a:cubicBezTo>
                  <a:lnTo>
                    <a:pt x="563841" y="398088"/>
                  </a:lnTo>
                  <a:cubicBezTo>
                    <a:pt x="563841" y="415882"/>
                    <a:pt x="549416" y="430307"/>
                    <a:pt x="531622" y="430307"/>
                  </a:cubicBezTo>
                  <a:lnTo>
                    <a:pt x="32218" y="430307"/>
                  </a:lnTo>
                  <a:cubicBezTo>
                    <a:pt x="14425" y="430307"/>
                    <a:pt x="0" y="415882"/>
                    <a:pt x="0" y="398088"/>
                  </a:cubicBezTo>
                  <a:lnTo>
                    <a:pt x="0" y="32218"/>
                  </a:lnTo>
                  <a:cubicBezTo>
                    <a:pt x="0" y="14425"/>
                    <a:pt x="14425" y="0"/>
                    <a:pt x="32218" y="0"/>
                  </a:cubicBezTo>
                  <a:close/>
                </a:path>
              </a:pathLst>
            </a:custGeom>
            <a:blipFill>
              <a:blip r:embed="rId16"/>
              <a:stretch>
                <a:fillRect t="-33300" b="-41621"/>
              </a:stretch>
            </a:blipFill>
          </p:spPr>
          <p:txBody>
            <a:bodyPr/>
            <a:lstStyle/>
            <a:p>
              <a:endParaRPr lang="en-DE"/>
            </a:p>
          </p:txBody>
        </p:sp>
      </p:grpSp>
      <p:grpSp>
        <p:nvGrpSpPr>
          <p:cNvPr id="18" name="Group 18"/>
          <p:cNvGrpSpPr/>
          <p:nvPr/>
        </p:nvGrpSpPr>
        <p:grpSpPr>
          <a:xfrm>
            <a:off x="11491953" y="5579715"/>
            <a:ext cx="3387007" cy="2584864"/>
            <a:chOff x="0" y="0"/>
            <a:chExt cx="439891" cy="335712"/>
          </a:xfrm>
        </p:grpSpPr>
        <p:sp>
          <p:nvSpPr>
            <p:cNvPr id="19" name="Freeform 19"/>
            <p:cNvSpPr/>
            <p:nvPr/>
          </p:nvSpPr>
          <p:spPr>
            <a:xfrm>
              <a:off x="0" y="0"/>
              <a:ext cx="439891" cy="335712"/>
            </a:xfrm>
            <a:custGeom>
              <a:avLst/>
              <a:gdLst/>
              <a:ahLst/>
              <a:cxnLst/>
              <a:rect l="l" t="t" r="r" b="b"/>
              <a:pathLst>
                <a:path w="439891" h="335712">
                  <a:moveTo>
                    <a:pt x="32218" y="0"/>
                  </a:moveTo>
                  <a:lnTo>
                    <a:pt x="407673" y="0"/>
                  </a:lnTo>
                  <a:cubicBezTo>
                    <a:pt x="425467" y="0"/>
                    <a:pt x="439891" y="14425"/>
                    <a:pt x="439891" y="32218"/>
                  </a:cubicBezTo>
                  <a:lnTo>
                    <a:pt x="439891" y="303494"/>
                  </a:lnTo>
                  <a:cubicBezTo>
                    <a:pt x="439891" y="321287"/>
                    <a:pt x="425467" y="335712"/>
                    <a:pt x="407673" y="335712"/>
                  </a:cubicBezTo>
                  <a:lnTo>
                    <a:pt x="32218" y="335712"/>
                  </a:lnTo>
                  <a:cubicBezTo>
                    <a:pt x="14425" y="335712"/>
                    <a:pt x="0" y="321287"/>
                    <a:pt x="0" y="303494"/>
                  </a:cubicBezTo>
                  <a:lnTo>
                    <a:pt x="0" y="32218"/>
                  </a:lnTo>
                  <a:cubicBezTo>
                    <a:pt x="0" y="14425"/>
                    <a:pt x="14425" y="0"/>
                    <a:pt x="32218" y="0"/>
                  </a:cubicBezTo>
                  <a:close/>
                </a:path>
              </a:pathLst>
            </a:custGeom>
            <a:blipFill>
              <a:blip r:embed="rId17"/>
              <a:stretch>
                <a:fillRect l="-29003" t="-47895" b="-77759"/>
              </a:stretch>
            </a:blipFill>
          </p:spPr>
          <p:txBody>
            <a:bodyPr/>
            <a:lstStyle/>
            <a:p>
              <a:endParaRPr lang="en-DE"/>
            </a:p>
          </p:txBody>
        </p:sp>
      </p:grpSp>
      <p:grpSp>
        <p:nvGrpSpPr>
          <p:cNvPr id="20" name="Group 20"/>
          <p:cNvGrpSpPr/>
          <p:nvPr/>
        </p:nvGrpSpPr>
        <p:grpSpPr>
          <a:xfrm>
            <a:off x="7746354" y="5353922"/>
            <a:ext cx="2675595" cy="451587"/>
            <a:chOff x="0" y="0"/>
            <a:chExt cx="596582" cy="100691"/>
          </a:xfrm>
        </p:grpSpPr>
        <p:sp>
          <p:nvSpPr>
            <p:cNvPr id="21" name="Freeform 21"/>
            <p:cNvSpPr/>
            <p:nvPr/>
          </p:nvSpPr>
          <p:spPr>
            <a:xfrm>
              <a:off x="0" y="0"/>
              <a:ext cx="596582" cy="100691"/>
            </a:xfrm>
            <a:custGeom>
              <a:avLst/>
              <a:gdLst/>
              <a:ahLst/>
              <a:cxnLst/>
              <a:rect l="l" t="t" r="r" b="b"/>
              <a:pathLst>
                <a:path w="596582" h="100691">
                  <a:moveTo>
                    <a:pt x="20393" y="0"/>
                  </a:moveTo>
                  <a:lnTo>
                    <a:pt x="576190" y="0"/>
                  </a:lnTo>
                  <a:cubicBezTo>
                    <a:pt x="587452" y="0"/>
                    <a:pt x="596582" y="9130"/>
                    <a:pt x="596582" y="20393"/>
                  </a:cubicBezTo>
                  <a:lnTo>
                    <a:pt x="596582" y="80299"/>
                  </a:lnTo>
                  <a:cubicBezTo>
                    <a:pt x="596582" y="91561"/>
                    <a:pt x="587452" y="100691"/>
                    <a:pt x="576190" y="100691"/>
                  </a:cubicBezTo>
                  <a:lnTo>
                    <a:pt x="20393" y="100691"/>
                  </a:lnTo>
                  <a:cubicBezTo>
                    <a:pt x="9130" y="100691"/>
                    <a:pt x="0" y="91561"/>
                    <a:pt x="0" y="80299"/>
                  </a:cubicBezTo>
                  <a:lnTo>
                    <a:pt x="0" y="20393"/>
                  </a:lnTo>
                  <a:cubicBezTo>
                    <a:pt x="0" y="9130"/>
                    <a:pt x="9130" y="0"/>
                    <a:pt x="20393" y="0"/>
                  </a:cubicBezTo>
                  <a:close/>
                </a:path>
              </a:pathLst>
            </a:custGeom>
            <a:solidFill>
              <a:srgbClr val="FFFFFF"/>
            </a:solidFill>
          </p:spPr>
          <p:txBody>
            <a:bodyPr/>
            <a:lstStyle/>
            <a:p>
              <a:endParaRPr lang="en-DE"/>
            </a:p>
          </p:txBody>
        </p:sp>
        <p:sp>
          <p:nvSpPr>
            <p:cNvPr id="22" name="TextBox 22"/>
            <p:cNvSpPr txBox="1"/>
            <p:nvPr/>
          </p:nvSpPr>
          <p:spPr>
            <a:xfrm>
              <a:off x="0" y="-19050"/>
              <a:ext cx="596582" cy="119741"/>
            </a:xfrm>
            <a:prstGeom prst="rect">
              <a:avLst/>
            </a:prstGeom>
          </p:spPr>
          <p:txBody>
            <a:bodyPr lIns="34478" tIns="34478" rIns="34478" bIns="34478" rtlCol="0" anchor="ctr"/>
            <a:lstStyle/>
            <a:p>
              <a:pPr algn="ctr">
                <a:lnSpc>
                  <a:spcPts val="1257"/>
                </a:lnSpc>
              </a:pPr>
              <a:endParaRPr/>
            </a:p>
          </p:txBody>
        </p:sp>
      </p:grpSp>
      <p:grpSp>
        <p:nvGrpSpPr>
          <p:cNvPr id="23" name="Group 23"/>
          <p:cNvGrpSpPr/>
          <p:nvPr/>
        </p:nvGrpSpPr>
        <p:grpSpPr>
          <a:xfrm>
            <a:off x="11904844" y="5353922"/>
            <a:ext cx="2675595" cy="451587"/>
            <a:chOff x="0" y="0"/>
            <a:chExt cx="596582" cy="100691"/>
          </a:xfrm>
        </p:grpSpPr>
        <p:sp>
          <p:nvSpPr>
            <p:cNvPr id="24" name="Freeform 24"/>
            <p:cNvSpPr/>
            <p:nvPr/>
          </p:nvSpPr>
          <p:spPr>
            <a:xfrm>
              <a:off x="0" y="0"/>
              <a:ext cx="596582" cy="100691"/>
            </a:xfrm>
            <a:custGeom>
              <a:avLst/>
              <a:gdLst/>
              <a:ahLst/>
              <a:cxnLst/>
              <a:rect l="l" t="t" r="r" b="b"/>
              <a:pathLst>
                <a:path w="596582" h="100691">
                  <a:moveTo>
                    <a:pt x="20393" y="0"/>
                  </a:moveTo>
                  <a:lnTo>
                    <a:pt x="576190" y="0"/>
                  </a:lnTo>
                  <a:cubicBezTo>
                    <a:pt x="587452" y="0"/>
                    <a:pt x="596582" y="9130"/>
                    <a:pt x="596582" y="20393"/>
                  </a:cubicBezTo>
                  <a:lnTo>
                    <a:pt x="596582" y="80299"/>
                  </a:lnTo>
                  <a:cubicBezTo>
                    <a:pt x="596582" y="91561"/>
                    <a:pt x="587452" y="100691"/>
                    <a:pt x="576190" y="100691"/>
                  </a:cubicBezTo>
                  <a:lnTo>
                    <a:pt x="20393" y="100691"/>
                  </a:lnTo>
                  <a:cubicBezTo>
                    <a:pt x="9130" y="100691"/>
                    <a:pt x="0" y="91561"/>
                    <a:pt x="0" y="80299"/>
                  </a:cubicBezTo>
                  <a:lnTo>
                    <a:pt x="0" y="20393"/>
                  </a:lnTo>
                  <a:cubicBezTo>
                    <a:pt x="0" y="9130"/>
                    <a:pt x="9130" y="0"/>
                    <a:pt x="20393" y="0"/>
                  </a:cubicBezTo>
                  <a:close/>
                </a:path>
              </a:pathLst>
            </a:custGeom>
            <a:solidFill>
              <a:srgbClr val="FFFFFF"/>
            </a:solidFill>
          </p:spPr>
          <p:txBody>
            <a:bodyPr/>
            <a:lstStyle/>
            <a:p>
              <a:endParaRPr lang="en-DE"/>
            </a:p>
          </p:txBody>
        </p:sp>
        <p:sp>
          <p:nvSpPr>
            <p:cNvPr id="25" name="TextBox 25"/>
            <p:cNvSpPr txBox="1"/>
            <p:nvPr/>
          </p:nvSpPr>
          <p:spPr>
            <a:xfrm>
              <a:off x="0" y="-19050"/>
              <a:ext cx="596582" cy="119741"/>
            </a:xfrm>
            <a:prstGeom prst="rect">
              <a:avLst/>
            </a:prstGeom>
          </p:spPr>
          <p:txBody>
            <a:bodyPr lIns="34478" tIns="34478" rIns="34478" bIns="34478" rtlCol="0" anchor="ctr"/>
            <a:lstStyle/>
            <a:p>
              <a:pPr algn="ctr">
                <a:lnSpc>
                  <a:spcPts val="1257"/>
                </a:lnSpc>
              </a:pPr>
              <a:endParaRPr/>
            </a:p>
          </p:txBody>
        </p:sp>
      </p:grpSp>
      <p:sp>
        <p:nvSpPr>
          <p:cNvPr id="26" name="Freeform 26"/>
          <p:cNvSpPr/>
          <p:nvPr/>
        </p:nvSpPr>
        <p:spPr>
          <a:xfrm rot="6623441">
            <a:off x="8453140" y="3847538"/>
            <a:ext cx="1381671" cy="873907"/>
          </a:xfrm>
          <a:custGeom>
            <a:avLst/>
            <a:gdLst/>
            <a:ahLst/>
            <a:cxnLst/>
            <a:rect l="l" t="t" r="r" b="b"/>
            <a:pathLst>
              <a:path w="1381671" h="873907">
                <a:moveTo>
                  <a:pt x="0" y="0"/>
                </a:moveTo>
                <a:lnTo>
                  <a:pt x="1381670" y="0"/>
                </a:lnTo>
                <a:lnTo>
                  <a:pt x="1381670" y="873906"/>
                </a:lnTo>
                <a:lnTo>
                  <a:pt x="0" y="87390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DE"/>
          </a:p>
        </p:txBody>
      </p:sp>
      <p:sp>
        <p:nvSpPr>
          <p:cNvPr id="27" name="TextBox 27"/>
          <p:cNvSpPr txBox="1"/>
          <p:nvPr/>
        </p:nvSpPr>
        <p:spPr>
          <a:xfrm>
            <a:off x="7160804" y="914247"/>
            <a:ext cx="3966392" cy="267007"/>
          </a:xfrm>
          <a:prstGeom prst="rect">
            <a:avLst/>
          </a:prstGeom>
        </p:spPr>
        <p:txBody>
          <a:bodyPr lIns="0" tIns="0" rIns="0" bIns="0" rtlCol="0" anchor="t">
            <a:spAutoFit/>
          </a:bodyPr>
          <a:lstStyle/>
          <a:p>
            <a:pPr algn="ctr">
              <a:lnSpc>
                <a:spcPts val="2058"/>
              </a:lnSpc>
            </a:pPr>
            <a:r>
              <a:rPr lang="en-US" sz="2058" b="1">
                <a:solidFill>
                  <a:srgbClr val="E67F6B"/>
                </a:solidFill>
                <a:latin typeface="Montserrat Ultra-Bold"/>
                <a:ea typeface="Montserrat Ultra-Bold"/>
                <a:cs typeface="Montserrat Ultra-Bold"/>
                <a:sym typeface="Montserrat Ultra-Bold"/>
              </a:rPr>
              <a:t>LÖSUNG</a:t>
            </a:r>
          </a:p>
        </p:txBody>
      </p:sp>
      <p:sp>
        <p:nvSpPr>
          <p:cNvPr id="28" name="TextBox 28"/>
          <p:cNvSpPr txBox="1"/>
          <p:nvPr/>
        </p:nvSpPr>
        <p:spPr>
          <a:xfrm>
            <a:off x="3919693" y="5397735"/>
            <a:ext cx="2248000" cy="325861"/>
          </a:xfrm>
          <a:prstGeom prst="rect">
            <a:avLst/>
          </a:prstGeom>
        </p:spPr>
        <p:txBody>
          <a:bodyPr lIns="0" tIns="0" rIns="0" bIns="0" rtlCol="0" anchor="t">
            <a:spAutoFit/>
          </a:bodyPr>
          <a:lstStyle/>
          <a:p>
            <a:pPr algn="ctr">
              <a:lnSpc>
                <a:spcPts val="2700"/>
              </a:lnSpc>
              <a:spcBef>
                <a:spcPct val="0"/>
              </a:spcBef>
            </a:pPr>
            <a:r>
              <a:rPr lang="en-US" sz="1928" b="1">
                <a:solidFill>
                  <a:srgbClr val="000000"/>
                </a:solidFill>
                <a:latin typeface="DM Sans Bold"/>
                <a:ea typeface="DM Sans Bold"/>
                <a:cs typeface="DM Sans Bold"/>
                <a:sym typeface="DM Sans Bold"/>
              </a:rPr>
              <a:t>NETZWERKEN</a:t>
            </a:r>
          </a:p>
        </p:txBody>
      </p:sp>
      <p:sp>
        <p:nvSpPr>
          <p:cNvPr id="29" name="TextBox 29"/>
          <p:cNvSpPr txBox="1"/>
          <p:nvPr/>
        </p:nvSpPr>
        <p:spPr>
          <a:xfrm>
            <a:off x="7960151" y="5397735"/>
            <a:ext cx="2248000" cy="325914"/>
          </a:xfrm>
          <a:prstGeom prst="rect">
            <a:avLst/>
          </a:prstGeom>
        </p:spPr>
        <p:txBody>
          <a:bodyPr lIns="0" tIns="0" rIns="0" bIns="0" rtlCol="0" anchor="t">
            <a:spAutoFit/>
          </a:bodyPr>
          <a:lstStyle/>
          <a:p>
            <a:pPr algn="ctr">
              <a:lnSpc>
                <a:spcPts val="2700"/>
              </a:lnSpc>
              <a:spcBef>
                <a:spcPct val="0"/>
              </a:spcBef>
            </a:pPr>
            <a:r>
              <a:rPr lang="en-US" sz="1928" b="1">
                <a:solidFill>
                  <a:srgbClr val="000000"/>
                </a:solidFill>
                <a:latin typeface="DM Sans Bold"/>
                <a:ea typeface="DM Sans Bold"/>
                <a:cs typeface="DM Sans Bold"/>
                <a:sym typeface="DM Sans Bold"/>
              </a:rPr>
              <a:t>WORKSHOPS</a:t>
            </a:r>
          </a:p>
        </p:txBody>
      </p:sp>
      <p:sp>
        <p:nvSpPr>
          <p:cNvPr id="30" name="TextBox 30"/>
          <p:cNvSpPr txBox="1"/>
          <p:nvPr/>
        </p:nvSpPr>
        <p:spPr>
          <a:xfrm>
            <a:off x="12118641" y="5397735"/>
            <a:ext cx="2248000" cy="325861"/>
          </a:xfrm>
          <a:prstGeom prst="rect">
            <a:avLst/>
          </a:prstGeom>
        </p:spPr>
        <p:txBody>
          <a:bodyPr lIns="0" tIns="0" rIns="0" bIns="0" rtlCol="0" anchor="t">
            <a:spAutoFit/>
          </a:bodyPr>
          <a:lstStyle/>
          <a:p>
            <a:pPr algn="ctr">
              <a:lnSpc>
                <a:spcPts val="2700"/>
              </a:lnSpc>
              <a:spcBef>
                <a:spcPct val="0"/>
              </a:spcBef>
            </a:pPr>
            <a:r>
              <a:rPr lang="en-US" sz="1928" b="1">
                <a:solidFill>
                  <a:srgbClr val="000000"/>
                </a:solidFill>
                <a:latin typeface="DM Sans Bold"/>
                <a:ea typeface="DM Sans Bold"/>
                <a:cs typeface="DM Sans Bold"/>
                <a:sym typeface="DM Sans Bold"/>
              </a:rPr>
              <a:t>PITCHES</a:t>
            </a:r>
          </a:p>
        </p:txBody>
      </p:sp>
      <p:sp>
        <p:nvSpPr>
          <p:cNvPr id="31" name="Freeform 31"/>
          <p:cNvSpPr/>
          <p:nvPr/>
        </p:nvSpPr>
        <p:spPr>
          <a:xfrm rot="8472795">
            <a:off x="5133610" y="3820021"/>
            <a:ext cx="1381671" cy="873907"/>
          </a:xfrm>
          <a:custGeom>
            <a:avLst/>
            <a:gdLst/>
            <a:ahLst/>
            <a:cxnLst/>
            <a:rect l="l" t="t" r="r" b="b"/>
            <a:pathLst>
              <a:path w="1381671" h="873907">
                <a:moveTo>
                  <a:pt x="0" y="0"/>
                </a:moveTo>
                <a:lnTo>
                  <a:pt x="1381671" y="0"/>
                </a:lnTo>
                <a:lnTo>
                  <a:pt x="1381671" y="873907"/>
                </a:lnTo>
                <a:lnTo>
                  <a:pt x="0" y="87390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DE"/>
          </a:p>
        </p:txBody>
      </p:sp>
      <p:sp>
        <p:nvSpPr>
          <p:cNvPr id="32" name="Freeform 32"/>
          <p:cNvSpPr/>
          <p:nvPr/>
        </p:nvSpPr>
        <p:spPr>
          <a:xfrm rot="-8456454" flipH="1">
            <a:off x="11773142" y="3847538"/>
            <a:ext cx="1381671" cy="873907"/>
          </a:xfrm>
          <a:custGeom>
            <a:avLst/>
            <a:gdLst/>
            <a:ahLst/>
            <a:cxnLst/>
            <a:rect l="l" t="t" r="r" b="b"/>
            <a:pathLst>
              <a:path w="1381671" h="873907">
                <a:moveTo>
                  <a:pt x="1381670" y="0"/>
                </a:moveTo>
                <a:lnTo>
                  <a:pt x="0" y="0"/>
                </a:lnTo>
                <a:lnTo>
                  <a:pt x="0" y="873906"/>
                </a:lnTo>
                <a:lnTo>
                  <a:pt x="1381670" y="873906"/>
                </a:lnTo>
                <a:lnTo>
                  <a:pt x="138167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DE"/>
          </a:p>
        </p:txBody>
      </p:sp>
      <p:sp>
        <p:nvSpPr>
          <p:cNvPr id="33" name="Freeform 33"/>
          <p:cNvSpPr/>
          <p:nvPr/>
        </p:nvSpPr>
        <p:spPr>
          <a:xfrm>
            <a:off x="2379704" y="2204726"/>
            <a:ext cx="980311" cy="980311"/>
          </a:xfrm>
          <a:custGeom>
            <a:avLst/>
            <a:gdLst/>
            <a:ahLst/>
            <a:cxnLst/>
            <a:rect l="l" t="t" r="r" b="b"/>
            <a:pathLst>
              <a:path w="980311" h="980311">
                <a:moveTo>
                  <a:pt x="0" y="0"/>
                </a:moveTo>
                <a:lnTo>
                  <a:pt x="980310" y="0"/>
                </a:lnTo>
                <a:lnTo>
                  <a:pt x="980310" y="980310"/>
                </a:lnTo>
                <a:lnTo>
                  <a:pt x="0" y="9803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sp>
        <p:nvSpPr>
          <p:cNvPr id="34" name="TextBox 34"/>
          <p:cNvSpPr txBox="1"/>
          <p:nvPr/>
        </p:nvSpPr>
        <p:spPr>
          <a:xfrm>
            <a:off x="3477273" y="1942451"/>
            <a:ext cx="12430998" cy="1352460"/>
          </a:xfrm>
          <a:prstGeom prst="rect">
            <a:avLst/>
          </a:prstGeom>
        </p:spPr>
        <p:txBody>
          <a:bodyPr lIns="0" tIns="0" rIns="0" bIns="0" rtlCol="0" anchor="t">
            <a:spAutoFit/>
          </a:bodyPr>
          <a:lstStyle/>
          <a:p>
            <a:pPr algn="l">
              <a:lnSpc>
                <a:spcPts val="11029"/>
              </a:lnSpc>
            </a:pPr>
            <a:r>
              <a:rPr lang="en-US" sz="7878">
                <a:solidFill>
                  <a:srgbClr val="FFFFFF"/>
                </a:solidFill>
                <a:latin typeface="Berthold Block"/>
                <a:ea typeface="Berthold Block"/>
                <a:cs typeface="Berthold Block"/>
                <a:sym typeface="Berthold Block"/>
              </a:rPr>
              <a:t>FUTURE FOUNDERS INITIATIVE e.V.</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sp>
        <p:nvSpPr>
          <p:cNvPr id="3" name="Freeform 3"/>
          <p:cNvSpPr/>
          <p:nvPr/>
        </p:nvSpPr>
        <p:spPr>
          <a:xfrm>
            <a:off x="7128701" y="630505"/>
            <a:ext cx="4030598" cy="796391"/>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4">
              <a:extLst>
                <a:ext uri="{96DAC541-7B7A-43D3-8B79-37D633B846F1}">
                  <asvg:svgBlip xmlns:asvg="http://schemas.microsoft.com/office/drawing/2016/SVG/main" r:embed="rId5"/>
                </a:ext>
              </a:extLst>
            </a:blip>
            <a:stretch>
              <a:fillRect b="-313743"/>
            </a:stretch>
          </a:blipFill>
        </p:spPr>
        <p:txBody>
          <a:bodyPr/>
          <a:lstStyle/>
          <a:p>
            <a:endParaRPr lang="en-DE"/>
          </a:p>
        </p:txBody>
      </p:sp>
      <p:grpSp>
        <p:nvGrpSpPr>
          <p:cNvPr id="4" name="Group 4"/>
          <p:cNvGrpSpPr/>
          <p:nvPr/>
        </p:nvGrpSpPr>
        <p:grpSpPr>
          <a:xfrm>
            <a:off x="6731664" y="9374415"/>
            <a:ext cx="4824672" cy="472973"/>
            <a:chOff x="0" y="0"/>
            <a:chExt cx="6432896" cy="630630"/>
          </a:xfrm>
        </p:grpSpPr>
        <p:sp>
          <p:nvSpPr>
            <p:cNvPr id="5" name="TextBox 5"/>
            <p:cNvSpPr txBox="1"/>
            <p:nvPr/>
          </p:nvSpPr>
          <p:spPr>
            <a:xfrm>
              <a:off x="591474" y="-57150"/>
              <a:ext cx="5841422" cy="687780"/>
            </a:xfrm>
            <a:prstGeom prst="rect">
              <a:avLst/>
            </a:prstGeom>
          </p:spPr>
          <p:txBody>
            <a:bodyPr lIns="0" tIns="0" rIns="0" bIns="0" rtlCol="0" anchor="t">
              <a:spAutoFit/>
            </a:bodyPr>
            <a:lstStyle/>
            <a:p>
              <a:pPr algn="ctr">
                <a:lnSpc>
                  <a:spcPts val="4457"/>
                </a:lnSpc>
              </a:pPr>
              <a:r>
                <a:rPr lang="en-US" sz="3184">
                  <a:solidFill>
                    <a:srgbClr val="FFFFFF"/>
                  </a:solidFill>
                  <a:latin typeface="Berthold Block"/>
                  <a:ea typeface="Berthold Block"/>
                  <a:cs typeface="Berthold Block"/>
                  <a:sym typeface="Berthold Block"/>
                </a:rPr>
                <a:t>FUTURE FOUNDERS INITIATIVE</a:t>
              </a:r>
            </a:p>
          </p:txBody>
        </p:sp>
        <p:sp>
          <p:nvSpPr>
            <p:cNvPr id="6" name="Freeform 6"/>
            <p:cNvSpPr/>
            <p:nvPr/>
          </p:nvSpPr>
          <p:spPr>
            <a:xfrm>
              <a:off x="0" y="55898"/>
              <a:ext cx="528284" cy="528284"/>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DE"/>
            </a:p>
          </p:txBody>
        </p:sp>
      </p:grpSp>
      <p:sp>
        <p:nvSpPr>
          <p:cNvPr id="7" name="TextBox 7"/>
          <p:cNvSpPr txBox="1"/>
          <p:nvPr/>
        </p:nvSpPr>
        <p:spPr>
          <a:xfrm>
            <a:off x="7160804" y="914247"/>
            <a:ext cx="3966392" cy="266974"/>
          </a:xfrm>
          <a:prstGeom prst="rect">
            <a:avLst/>
          </a:prstGeom>
        </p:spPr>
        <p:txBody>
          <a:bodyPr lIns="0" tIns="0" rIns="0" bIns="0" rtlCol="0" anchor="t">
            <a:spAutoFit/>
          </a:bodyPr>
          <a:lstStyle/>
          <a:p>
            <a:pPr algn="ctr">
              <a:lnSpc>
                <a:spcPts val="2058"/>
              </a:lnSpc>
            </a:pPr>
            <a:r>
              <a:rPr lang="en-US" sz="2058" b="1">
                <a:solidFill>
                  <a:srgbClr val="E67F6B"/>
                </a:solidFill>
                <a:latin typeface="Montserrat Ultra-Bold"/>
                <a:ea typeface="Montserrat Ultra-Bold"/>
                <a:cs typeface="Montserrat Ultra-Bold"/>
                <a:sym typeface="Montserrat Ultra-Bold"/>
              </a:rPr>
              <a:t>VORSTAND</a:t>
            </a:r>
          </a:p>
        </p:txBody>
      </p:sp>
      <p:sp>
        <p:nvSpPr>
          <p:cNvPr id="8" name="Freeform 8"/>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E"/>
          </a:p>
        </p:txBody>
      </p:sp>
      <p:sp>
        <p:nvSpPr>
          <p:cNvPr id="9" name="Freeform 9"/>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DE"/>
          </a:p>
        </p:txBody>
      </p:sp>
      <p:sp>
        <p:nvSpPr>
          <p:cNvPr id="10" name="Freeform 10"/>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DE"/>
          </a:p>
        </p:txBody>
      </p:sp>
      <p:sp>
        <p:nvSpPr>
          <p:cNvPr id="11" name="Freeform 11"/>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sp>
        <p:nvSpPr>
          <p:cNvPr id="12" name="TextBox 12"/>
          <p:cNvSpPr txBox="1"/>
          <p:nvPr/>
        </p:nvSpPr>
        <p:spPr>
          <a:xfrm>
            <a:off x="9671765" y="6658725"/>
            <a:ext cx="3066048" cy="381402"/>
          </a:xfrm>
          <a:prstGeom prst="rect">
            <a:avLst/>
          </a:prstGeom>
        </p:spPr>
        <p:txBody>
          <a:bodyPr lIns="0" tIns="0" rIns="0" bIns="0" rtlCol="0" anchor="t">
            <a:spAutoFit/>
          </a:bodyPr>
          <a:lstStyle/>
          <a:p>
            <a:pPr algn="l">
              <a:lnSpc>
                <a:spcPts val="3127"/>
              </a:lnSpc>
            </a:pPr>
            <a:r>
              <a:rPr lang="en-US" sz="2234" b="1">
                <a:solidFill>
                  <a:srgbClr val="FFFFFF"/>
                </a:solidFill>
                <a:latin typeface="DM Sans Bold"/>
                <a:ea typeface="DM Sans Bold"/>
                <a:cs typeface="DM Sans Bold"/>
                <a:sym typeface="DM Sans Bold"/>
              </a:rPr>
              <a:t>ANNA ERDTMANN</a:t>
            </a:r>
          </a:p>
        </p:txBody>
      </p:sp>
      <p:sp>
        <p:nvSpPr>
          <p:cNvPr id="13" name="Freeform 13"/>
          <p:cNvSpPr/>
          <p:nvPr/>
        </p:nvSpPr>
        <p:spPr>
          <a:xfrm>
            <a:off x="9755033" y="2712519"/>
            <a:ext cx="2899512" cy="3803332"/>
          </a:xfrm>
          <a:custGeom>
            <a:avLst/>
            <a:gdLst/>
            <a:ahLst/>
            <a:cxnLst/>
            <a:rect l="l" t="t" r="r" b="b"/>
            <a:pathLst>
              <a:path w="2899512" h="3803332">
                <a:moveTo>
                  <a:pt x="0" y="0"/>
                </a:moveTo>
                <a:lnTo>
                  <a:pt x="2899512" y="0"/>
                </a:lnTo>
                <a:lnTo>
                  <a:pt x="2899512" y="3803331"/>
                </a:lnTo>
                <a:lnTo>
                  <a:pt x="0" y="3803331"/>
                </a:lnTo>
                <a:lnTo>
                  <a:pt x="0" y="0"/>
                </a:lnTo>
                <a:close/>
              </a:path>
            </a:pathLst>
          </a:custGeom>
          <a:blipFill>
            <a:blip r:embed="rId14"/>
            <a:stretch>
              <a:fillRect l="-75765" t="-8425" r="-77076"/>
            </a:stretch>
          </a:blipFill>
        </p:spPr>
        <p:txBody>
          <a:bodyPr/>
          <a:lstStyle/>
          <a:p>
            <a:endParaRPr lang="en-DE"/>
          </a:p>
        </p:txBody>
      </p:sp>
      <p:sp>
        <p:nvSpPr>
          <p:cNvPr id="14" name="TextBox 14"/>
          <p:cNvSpPr txBox="1"/>
          <p:nvPr/>
        </p:nvSpPr>
        <p:spPr>
          <a:xfrm>
            <a:off x="5515696" y="6658725"/>
            <a:ext cx="3066048" cy="381402"/>
          </a:xfrm>
          <a:prstGeom prst="rect">
            <a:avLst/>
          </a:prstGeom>
        </p:spPr>
        <p:txBody>
          <a:bodyPr lIns="0" tIns="0" rIns="0" bIns="0" rtlCol="0" anchor="t">
            <a:spAutoFit/>
          </a:bodyPr>
          <a:lstStyle/>
          <a:p>
            <a:pPr algn="l">
              <a:lnSpc>
                <a:spcPts val="3127"/>
              </a:lnSpc>
            </a:pPr>
            <a:r>
              <a:rPr lang="en-US" sz="2234" b="1">
                <a:solidFill>
                  <a:srgbClr val="FFFFFF"/>
                </a:solidFill>
                <a:latin typeface="DM Sans Bold"/>
                <a:ea typeface="DM Sans Bold"/>
                <a:cs typeface="DM Sans Bold"/>
                <a:sym typeface="DM Sans Bold"/>
              </a:rPr>
              <a:t>MAX VAN BENTUM</a:t>
            </a:r>
          </a:p>
        </p:txBody>
      </p:sp>
      <p:sp>
        <p:nvSpPr>
          <p:cNvPr id="15" name="Freeform 15"/>
          <p:cNvSpPr/>
          <p:nvPr/>
        </p:nvSpPr>
        <p:spPr>
          <a:xfrm>
            <a:off x="5598964" y="2712519"/>
            <a:ext cx="2899512" cy="3808548"/>
          </a:xfrm>
          <a:custGeom>
            <a:avLst/>
            <a:gdLst/>
            <a:ahLst/>
            <a:cxnLst/>
            <a:rect l="l" t="t" r="r" b="b"/>
            <a:pathLst>
              <a:path w="2899512" h="3808548">
                <a:moveTo>
                  <a:pt x="0" y="0"/>
                </a:moveTo>
                <a:lnTo>
                  <a:pt x="2899512" y="0"/>
                </a:lnTo>
                <a:lnTo>
                  <a:pt x="2899512" y="3808547"/>
                </a:lnTo>
                <a:lnTo>
                  <a:pt x="0" y="3808547"/>
                </a:lnTo>
                <a:lnTo>
                  <a:pt x="0" y="0"/>
                </a:lnTo>
                <a:close/>
              </a:path>
            </a:pathLst>
          </a:custGeom>
          <a:blipFill>
            <a:blip r:embed="rId15"/>
            <a:stretch>
              <a:fillRect l="-28820" r="-46314"/>
            </a:stretch>
          </a:blipFill>
        </p:spPr>
        <p:txBody>
          <a:bodyPr/>
          <a:lstStyle/>
          <a:p>
            <a:endParaRPr lang="en-DE"/>
          </a:p>
        </p:txBody>
      </p:sp>
      <p:sp>
        <p:nvSpPr>
          <p:cNvPr id="16" name="TextBox 16"/>
          <p:cNvSpPr txBox="1"/>
          <p:nvPr/>
        </p:nvSpPr>
        <p:spPr>
          <a:xfrm>
            <a:off x="14041763" y="6658725"/>
            <a:ext cx="3066048" cy="381402"/>
          </a:xfrm>
          <a:prstGeom prst="rect">
            <a:avLst/>
          </a:prstGeom>
        </p:spPr>
        <p:txBody>
          <a:bodyPr lIns="0" tIns="0" rIns="0" bIns="0" rtlCol="0" anchor="t">
            <a:spAutoFit/>
          </a:bodyPr>
          <a:lstStyle/>
          <a:p>
            <a:pPr algn="l">
              <a:lnSpc>
                <a:spcPts val="3127"/>
              </a:lnSpc>
            </a:pPr>
            <a:r>
              <a:rPr lang="en-US" sz="2234" b="1">
                <a:solidFill>
                  <a:srgbClr val="FFFFFF"/>
                </a:solidFill>
                <a:latin typeface="DM Sans Bold"/>
                <a:ea typeface="DM Sans Bold"/>
                <a:cs typeface="DM Sans Bold"/>
                <a:sym typeface="DM Sans Bold"/>
              </a:rPr>
              <a:t>OSCAR STACH</a:t>
            </a:r>
          </a:p>
        </p:txBody>
      </p:sp>
      <p:sp>
        <p:nvSpPr>
          <p:cNvPr id="17" name="TextBox 17"/>
          <p:cNvSpPr txBox="1"/>
          <p:nvPr/>
        </p:nvSpPr>
        <p:spPr>
          <a:xfrm>
            <a:off x="1054414" y="6658725"/>
            <a:ext cx="3066048" cy="381402"/>
          </a:xfrm>
          <a:prstGeom prst="rect">
            <a:avLst/>
          </a:prstGeom>
        </p:spPr>
        <p:txBody>
          <a:bodyPr lIns="0" tIns="0" rIns="0" bIns="0" rtlCol="0" anchor="t">
            <a:spAutoFit/>
          </a:bodyPr>
          <a:lstStyle/>
          <a:p>
            <a:pPr algn="l">
              <a:lnSpc>
                <a:spcPts val="3127"/>
              </a:lnSpc>
            </a:pPr>
            <a:r>
              <a:rPr lang="en-US" sz="2234" b="1">
                <a:solidFill>
                  <a:srgbClr val="FFFFFF"/>
                </a:solidFill>
                <a:latin typeface="DM Sans Bold"/>
                <a:ea typeface="DM Sans Bold"/>
                <a:cs typeface="DM Sans Bold"/>
                <a:sym typeface="DM Sans Bold"/>
              </a:rPr>
              <a:t>HENNING STEIN</a:t>
            </a:r>
          </a:p>
        </p:txBody>
      </p:sp>
      <p:sp>
        <p:nvSpPr>
          <p:cNvPr id="18" name="Freeform 18"/>
          <p:cNvSpPr/>
          <p:nvPr/>
        </p:nvSpPr>
        <p:spPr>
          <a:xfrm>
            <a:off x="1137682" y="2712519"/>
            <a:ext cx="2899512" cy="3803332"/>
          </a:xfrm>
          <a:custGeom>
            <a:avLst/>
            <a:gdLst/>
            <a:ahLst/>
            <a:cxnLst/>
            <a:rect l="l" t="t" r="r" b="b"/>
            <a:pathLst>
              <a:path w="2899512" h="3803332">
                <a:moveTo>
                  <a:pt x="0" y="0"/>
                </a:moveTo>
                <a:lnTo>
                  <a:pt x="2899512" y="0"/>
                </a:lnTo>
                <a:lnTo>
                  <a:pt x="2899512" y="3803331"/>
                </a:lnTo>
                <a:lnTo>
                  <a:pt x="0" y="3803331"/>
                </a:lnTo>
                <a:lnTo>
                  <a:pt x="0" y="0"/>
                </a:lnTo>
                <a:close/>
              </a:path>
            </a:pathLst>
          </a:custGeom>
          <a:blipFill>
            <a:blip r:embed="rId16"/>
            <a:stretch>
              <a:fillRect l="-35481" t="-15376" r="-27840" b="-4919"/>
            </a:stretch>
          </a:blipFill>
        </p:spPr>
        <p:txBody>
          <a:bodyPr/>
          <a:lstStyle/>
          <a:p>
            <a:endParaRPr lang="en-DE"/>
          </a:p>
        </p:txBody>
      </p:sp>
      <p:sp>
        <p:nvSpPr>
          <p:cNvPr id="19" name="Freeform 19"/>
          <p:cNvSpPr/>
          <p:nvPr/>
        </p:nvSpPr>
        <p:spPr>
          <a:xfrm>
            <a:off x="14127658" y="2679807"/>
            <a:ext cx="2894259" cy="3841259"/>
          </a:xfrm>
          <a:custGeom>
            <a:avLst/>
            <a:gdLst/>
            <a:ahLst/>
            <a:cxnLst/>
            <a:rect l="l" t="t" r="r" b="b"/>
            <a:pathLst>
              <a:path w="2894259" h="3841259">
                <a:moveTo>
                  <a:pt x="0" y="0"/>
                </a:moveTo>
                <a:lnTo>
                  <a:pt x="2894259" y="0"/>
                </a:lnTo>
                <a:lnTo>
                  <a:pt x="2894259" y="3841259"/>
                </a:lnTo>
                <a:lnTo>
                  <a:pt x="0" y="3841259"/>
                </a:lnTo>
                <a:lnTo>
                  <a:pt x="0" y="0"/>
                </a:lnTo>
                <a:close/>
              </a:path>
            </a:pathLst>
          </a:custGeom>
          <a:blipFill>
            <a:blip r:embed="rId17"/>
            <a:stretch>
              <a:fillRect l="-32633" r="-14119"/>
            </a:stretch>
          </a:blipFill>
        </p:spPr>
        <p:txBody>
          <a:bodyPr/>
          <a:lstStyle/>
          <a:p>
            <a:endParaRPr lang="en-DE"/>
          </a:p>
        </p:txBody>
      </p:sp>
      <p:sp>
        <p:nvSpPr>
          <p:cNvPr id="20" name="TextBox 20"/>
          <p:cNvSpPr txBox="1"/>
          <p:nvPr/>
        </p:nvSpPr>
        <p:spPr>
          <a:xfrm>
            <a:off x="9671765" y="7128638"/>
            <a:ext cx="3261857" cy="445843"/>
          </a:xfrm>
          <a:prstGeom prst="rect">
            <a:avLst/>
          </a:prstGeom>
        </p:spPr>
        <p:txBody>
          <a:bodyPr lIns="0" tIns="0" rIns="0" bIns="0" rtlCol="0" anchor="t">
            <a:spAutoFit/>
          </a:bodyPr>
          <a:lstStyle/>
          <a:p>
            <a:pPr marL="379548" lvl="1" indent="-189774" algn="l">
              <a:lnSpc>
                <a:spcPts val="1757"/>
              </a:lnSpc>
              <a:buFont typeface="Arial"/>
              <a:buChar char="•"/>
            </a:pPr>
            <a:r>
              <a:rPr lang="en-US" sz="1757">
                <a:solidFill>
                  <a:srgbClr val="FFFFFF"/>
                </a:solidFill>
                <a:latin typeface="DM Sans"/>
                <a:ea typeface="DM Sans"/>
                <a:cs typeface="DM Sans"/>
                <a:sym typeface="DM Sans"/>
              </a:rPr>
              <a:t>H_Ventures 2. Platz</a:t>
            </a:r>
          </a:p>
          <a:p>
            <a:pPr marL="379548" lvl="1" indent="-189774" algn="l">
              <a:lnSpc>
                <a:spcPts val="1757"/>
              </a:lnSpc>
              <a:spcBef>
                <a:spcPct val="0"/>
              </a:spcBef>
              <a:buFont typeface="Arial"/>
              <a:buChar char="•"/>
            </a:pPr>
            <a:r>
              <a:rPr lang="en-US" sz="1757">
                <a:solidFill>
                  <a:srgbClr val="FFFFFF"/>
                </a:solidFill>
                <a:latin typeface="DM Sans"/>
                <a:ea typeface="DM Sans"/>
                <a:cs typeface="DM Sans"/>
                <a:sym typeface="DM Sans"/>
              </a:rPr>
              <a:t>2 Jahre+ Startup Erfahrung </a:t>
            </a:r>
          </a:p>
        </p:txBody>
      </p:sp>
      <p:sp>
        <p:nvSpPr>
          <p:cNvPr id="21" name="TextBox 21"/>
          <p:cNvSpPr txBox="1"/>
          <p:nvPr/>
        </p:nvSpPr>
        <p:spPr>
          <a:xfrm>
            <a:off x="5515696" y="7128638"/>
            <a:ext cx="3091059" cy="445843"/>
          </a:xfrm>
          <a:prstGeom prst="rect">
            <a:avLst/>
          </a:prstGeom>
        </p:spPr>
        <p:txBody>
          <a:bodyPr lIns="0" tIns="0" rIns="0" bIns="0" rtlCol="0" anchor="t">
            <a:spAutoFit/>
          </a:bodyPr>
          <a:lstStyle/>
          <a:p>
            <a:pPr marL="379548" lvl="1" indent="-189774" algn="l">
              <a:lnSpc>
                <a:spcPts val="1757"/>
              </a:lnSpc>
              <a:spcBef>
                <a:spcPct val="0"/>
              </a:spcBef>
              <a:buFont typeface="Arial"/>
              <a:buChar char="•"/>
            </a:pPr>
            <a:r>
              <a:rPr lang="en-US" sz="1757">
                <a:solidFill>
                  <a:srgbClr val="FFFFFF"/>
                </a:solidFill>
                <a:latin typeface="DM Sans"/>
                <a:ea typeface="DM Sans"/>
                <a:cs typeface="DM Sans"/>
                <a:sym typeface="DM Sans"/>
              </a:rPr>
              <a:t>H_Ventures 2. Platz</a:t>
            </a:r>
          </a:p>
          <a:p>
            <a:pPr marL="379548" lvl="1" indent="-189774" algn="l">
              <a:lnSpc>
                <a:spcPts val="1757"/>
              </a:lnSpc>
              <a:spcBef>
                <a:spcPct val="0"/>
              </a:spcBef>
              <a:buFont typeface="Arial"/>
              <a:buChar char="•"/>
            </a:pPr>
            <a:r>
              <a:rPr lang="en-US" sz="1757">
                <a:solidFill>
                  <a:srgbClr val="FFFFFF"/>
                </a:solidFill>
                <a:latin typeface="DM Sans"/>
                <a:ea typeface="DM Sans"/>
                <a:cs typeface="DM Sans"/>
                <a:sym typeface="DM Sans"/>
              </a:rPr>
              <a:t>Founder &amp; CEO at Artificy </a:t>
            </a:r>
          </a:p>
        </p:txBody>
      </p:sp>
      <p:sp>
        <p:nvSpPr>
          <p:cNvPr id="22" name="TextBox 22"/>
          <p:cNvSpPr txBox="1"/>
          <p:nvPr/>
        </p:nvSpPr>
        <p:spPr>
          <a:xfrm>
            <a:off x="14041763" y="7128638"/>
            <a:ext cx="3191823" cy="445843"/>
          </a:xfrm>
          <a:prstGeom prst="rect">
            <a:avLst/>
          </a:prstGeom>
        </p:spPr>
        <p:txBody>
          <a:bodyPr lIns="0" tIns="0" rIns="0" bIns="0" rtlCol="0" anchor="t">
            <a:spAutoFit/>
          </a:bodyPr>
          <a:lstStyle/>
          <a:p>
            <a:pPr marL="379548" lvl="1" indent="-189774" algn="l">
              <a:lnSpc>
                <a:spcPts val="1757"/>
              </a:lnSpc>
              <a:buFont typeface="Arial"/>
              <a:buChar char="•"/>
            </a:pPr>
            <a:r>
              <a:rPr lang="en-US" sz="1757">
                <a:solidFill>
                  <a:srgbClr val="FFFFFF"/>
                </a:solidFill>
                <a:latin typeface="DM Sans"/>
                <a:ea typeface="DM Sans"/>
                <a:cs typeface="DM Sans"/>
                <a:sym typeface="DM Sans"/>
              </a:rPr>
              <a:t>Praktikum bei KPMG</a:t>
            </a:r>
          </a:p>
          <a:p>
            <a:pPr marL="379548" lvl="1" indent="-189774" algn="l">
              <a:lnSpc>
                <a:spcPts val="1757"/>
              </a:lnSpc>
              <a:spcBef>
                <a:spcPct val="0"/>
              </a:spcBef>
              <a:buFont typeface="Arial"/>
              <a:buChar char="•"/>
            </a:pPr>
            <a:r>
              <a:rPr lang="en-US" sz="1757">
                <a:solidFill>
                  <a:srgbClr val="FFFFFF"/>
                </a:solidFill>
                <a:latin typeface="DM Sans"/>
                <a:ea typeface="DM Sans"/>
                <a:cs typeface="DM Sans"/>
                <a:sym typeface="DM Sans"/>
              </a:rPr>
              <a:t>Frühstudium WiWi</a:t>
            </a:r>
          </a:p>
        </p:txBody>
      </p:sp>
      <p:sp>
        <p:nvSpPr>
          <p:cNvPr id="23" name="TextBox 23"/>
          <p:cNvSpPr txBox="1"/>
          <p:nvPr/>
        </p:nvSpPr>
        <p:spPr>
          <a:xfrm>
            <a:off x="1054414" y="7161350"/>
            <a:ext cx="3287594" cy="445843"/>
          </a:xfrm>
          <a:prstGeom prst="rect">
            <a:avLst/>
          </a:prstGeom>
        </p:spPr>
        <p:txBody>
          <a:bodyPr lIns="0" tIns="0" rIns="0" bIns="0" rtlCol="0" anchor="t">
            <a:spAutoFit/>
          </a:bodyPr>
          <a:lstStyle/>
          <a:p>
            <a:pPr marL="379548" lvl="1" indent="-189774" algn="l">
              <a:lnSpc>
                <a:spcPts val="1757"/>
              </a:lnSpc>
              <a:buFont typeface="Arial"/>
              <a:buChar char="•"/>
            </a:pPr>
            <a:r>
              <a:rPr lang="en-US" sz="1757">
                <a:solidFill>
                  <a:srgbClr val="FFFFFF"/>
                </a:solidFill>
                <a:latin typeface="DM Sans"/>
                <a:ea typeface="DM Sans"/>
                <a:cs typeface="DM Sans"/>
                <a:sym typeface="DM Sans"/>
              </a:rPr>
              <a:t>H_Ventures 1. Platz</a:t>
            </a:r>
          </a:p>
          <a:p>
            <a:pPr marL="379548" lvl="1" indent="-189774" algn="l">
              <a:lnSpc>
                <a:spcPts val="1757"/>
              </a:lnSpc>
              <a:spcBef>
                <a:spcPct val="0"/>
              </a:spcBef>
              <a:buFont typeface="Arial"/>
              <a:buChar char="•"/>
            </a:pPr>
            <a:r>
              <a:rPr lang="en-US" sz="1757">
                <a:solidFill>
                  <a:srgbClr val="FFFFFF"/>
                </a:solidFill>
                <a:latin typeface="DM Sans"/>
                <a:ea typeface="DM Sans"/>
                <a:cs typeface="DM Sans"/>
                <a:sym typeface="DM Sans"/>
              </a:rPr>
              <a:t>Founding Partner SupParrot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128701" y="630505"/>
            <a:ext cx="4030598" cy="796391"/>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3">
              <a:extLst>
                <a:ext uri="{96DAC541-7B7A-43D3-8B79-37D633B846F1}">
                  <asvg:svgBlip xmlns:asvg="http://schemas.microsoft.com/office/drawing/2016/SVG/main" r:embed="rId4"/>
                </a:ext>
              </a:extLst>
            </a:blip>
            <a:stretch>
              <a:fillRect b="-313743"/>
            </a:stretch>
          </a:blipFill>
        </p:spPr>
        <p:txBody>
          <a:bodyPr/>
          <a:lstStyle/>
          <a:p>
            <a:endParaRPr lang="en-DE"/>
          </a:p>
        </p:txBody>
      </p:sp>
      <p:grpSp>
        <p:nvGrpSpPr>
          <p:cNvPr id="3" name="Group 3"/>
          <p:cNvGrpSpPr/>
          <p:nvPr/>
        </p:nvGrpSpPr>
        <p:grpSpPr>
          <a:xfrm>
            <a:off x="6731664" y="9374415"/>
            <a:ext cx="4824672" cy="472973"/>
            <a:chOff x="0" y="0"/>
            <a:chExt cx="6432896" cy="630630"/>
          </a:xfrm>
        </p:grpSpPr>
        <p:sp>
          <p:nvSpPr>
            <p:cNvPr id="4" name="TextBox 4"/>
            <p:cNvSpPr txBox="1"/>
            <p:nvPr/>
          </p:nvSpPr>
          <p:spPr>
            <a:xfrm>
              <a:off x="591474" y="-57150"/>
              <a:ext cx="5841422" cy="687780"/>
            </a:xfrm>
            <a:prstGeom prst="rect">
              <a:avLst/>
            </a:prstGeom>
          </p:spPr>
          <p:txBody>
            <a:bodyPr lIns="0" tIns="0" rIns="0" bIns="0" rtlCol="0" anchor="t">
              <a:spAutoFit/>
            </a:bodyPr>
            <a:lstStyle/>
            <a:p>
              <a:pPr algn="ctr">
                <a:lnSpc>
                  <a:spcPts val="4457"/>
                </a:lnSpc>
              </a:pPr>
              <a:r>
                <a:rPr lang="en-US" sz="3184">
                  <a:solidFill>
                    <a:srgbClr val="FFFFFF"/>
                  </a:solidFill>
                  <a:latin typeface="Berthold Block"/>
                  <a:ea typeface="Berthold Block"/>
                  <a:cs typeface="Berthold Block"/>
                  <a:sym typeface="Berthold Block"/>
                </a:rPr>
                <a:t>FUTURE FOUNDERS INITIATIVE</a:t>
              </a:r>
            </a:p>
          </p:txBody>
        </p:sp>
        <p:sp>
          <p:nvSpPr>
            <p:cNvPr id="5" name="Freeform 5"/>
            <p:cNvSpPr/>
            <p:nvPr/>
          </p:nvSpPr>
          <p:spPr>
            <a:xfrm>
              <a:off x="0" y="55898"/>
              <a:ext cx="528284" cy="528284"/>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grpSp>
      <p:sp>
        <p:nvSpPr>
          <p:cNvPr id="6" name="Freeform 6"/>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sp>
        <p:nvSpPr>
          <p:cNvPr id="7" name="Freeform 7"/>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E"/>
          </a:p>
        </p:txBody>
      </p:sp>
      <p:sp>
        <p:nvSpPr>
          <p:cNvPr id="8" name="Freeform 8"/>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DE"/>
          </a:p>
        </p:txBody>
      </p:sp>
      <p:sp>
        <p:nvSpPr>
          <p:cNvPr id="9" name="Freeform 9"/>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DE"/>
          </a:p>
        </p:txBody>
      </p:sp>
      <p:grpSp>
        <p:nvGrpSpPr>
          <p:cNvPr id="10" name="Group 10"/>
          <p:cNvGrpSpPr/>
          <p:nvPr/>
        </p:nvGrpSpPr>
        <p:grpSpPr>
          <a:xfrm>
            <a:off x="1028700" y="2197596"/>
            <a:ext cx="1951696" cy="2560068"/>
            <a:chOff x="0" y="0"/>
            <a:chExt cx="665424" cy="872846"/>
          </a:xfrm>
        </p:grpSpPr>
        <p:sp>
          <p:nvSpPr>
            <p:cNvPr id="11" name="Freeform 11"/>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15"/>
              <a:stretch>
                <a:fillRect l="-15585" r="-15585"/>
              </a:stretch>
            </a:blipFill>
          </p:spPr>
          <p:txBody>
            <a:bodyPr/>
            <a:lstStyle/>
            <a:p>
              <a:endParaRPr lang="en-DE"/>
            </a:p>
          </p:txBody>
        </p:sp>
      </p:grpSp>
      <p:grpSp>
        <p:nvGrpSpPr>
          <p:cNvPr id="12" name="Group 12"/>
          <p:cNvGrpSpPr/>
          <p:nvPr/>
        </p:nvGrpSpPr>
        <p:grpSpPr>
          <a:xfrm>
            <a:off x="3886846" y="2201999"/>
            <a:ext cx="1951696" cy="2560068"/>
            <a:chOff x="0" y="0"/>
            <a:chExt cx="665424" cy="872846"/>
          </a:xfrm>
        </p:grpSpPr>
        <p:sp>
          <p:nvSpPr>
            <p:cNvPr id="13" name="Freeform 13"/>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16"/>
              <a:stretch>
                <a:fillRect l="-15585" r="-15585"/>
              </a:stretch>
            </a:blipFill>
          </p:spPr>
          <p:txBody>
            <a:bodyPr/>
            <a:lstStyle/>
            <a:p>
              <a:endParaRPr lang="en-DE"/>
            </a:p>
          </p:txBody>
        </p:sp>
      </p:grpSp>
      <p:grpSp>
        <p:nvGrpSpPr>
          <p:cNvPr id="14" name="Group 14"/>
          <p:cNvGrpSpPr/>
          <p:nvPr/>
        </p:nvGrpSpPr>
        <p:grpSpPr>
          <a:xfrm>
            <a:off x="6748040" y="2192463"/>
            <a:ext cx="1951696" cy="2560068"/>
            <a:chOff x="0" y="0"/>
            <a:chExt cx="665424" cy="872846"/>
          </a:xfrm>
        </p:grpSpPr>
        <p:sp>
          <p:nvSpPr>
            <p:cNvPr id="15" name="Freeform 15"/>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17"/>
              <a:stretch>
                <a:fillRect l="-13201" r="-17969"/>
              </a:stretch>
            </a:blipFill>
          </p:spPr>
          <p:txBody>
            <a:bodyPr/>
            <a:lstStyle/>
            <a:p>
              <a:endParaRPr lang="en-DE"/>
            </a:p>
          </p:txBody>
        </p:sp>
      </p:grpSp>
      <p:grpSp>
        <p:nvGrpSpPr>
          <p:cNvPr id="16" name="Group 16"/>
          <p:cNvGrpSpPr/>
          <p:nvPr/>
        </p:nvGrpSpPr>
        <p:grpSpPr>
          <a:xfrm>
            <a:off x="9609233" y="2201999"/>
            <a:ext cx="1951696" cy="2560068"/>
            <a:chOff x="0" y="0"/>
            <a:chExt cx="665424" cy="872846"/>
          </a:xfrm>
        </p:grpSpPr>
        <p:sp>
          <p:nvSpPr>
            <p:cNvPr id="17" name="Freeform 17"/>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18"/>
              <a:stretch>
                <a:fillRect l="-15585" r="-15585"/>
              </a:stretch>
            </a:blipFill>
          </p:spPr>
          <p:txBody>
            <a:bodyPr/>
            <a:lstStyle/>
            <a:p>
              <a:endParaRPr lang="en-DE"/>
            </a:p>
          </p:txBody>
        </p:sp>
      </p:grpSp>
      <p:grpSp>
        <p:nvGrpSpPr>
          <p:cNvPr id="18" name="Group 18"/>
          <p:cNvGrpSpPr/>
          <p:nvPr/>
        </p:nvGrpSpPr>
        <p:grpSpPr>
          <a:xfrm>
            <a:off x="12465805" y="2201999"/>
            <a:ext cx="1951696" cy="2560068"/>
            <a:chOff x="0" y="0"/>
            <a:chExt cx="665424" cy="872846"/>
          </a:xfrm>
        </p:grpSpPr>
        <p:sp>
          <p:nvSpPr>
            <p:cNvPr id="19" name="Freeform 19"/>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19"/>
              <a:stretch>
                <a:fillRect l="-15585" r="-15585"/>
              </a:stretch>
            </a:blipFill>
          </p:spPr>
          <p:txBody>
            <a:bodyPr/>
            <a:lstStyle/>
            <a:p>
              <a:endParaRPr lang="en-DE"/>
            </a:p>
          </p:txBody>
        </p:sp>
      </p:grpSp>
      <p:grpSp>
        <p:nvGrpSpPr>
          <p:cNvPr id="20" name="Group 20"/>
          <p:cNvGrpSpPr/>
          <p:nvPr/>
        </p:nvGrpSpPr>
        <p:grpSpPr>
          <a:xfrm>
            <a:off x="15322376" y="2192463"/>
            <a:ext cx="1951696" cy="2560068"/>
            <a:chOff x="0" y="0"/>
            <a:chExt cx="665424" cy="872846"/>
          </a:xfrm>
        </p:grpSpPr>
        <p:sp>
          <p:nvSpPr>
            <p:cNvPr id="21" name="Freeform 21"/>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20"/>
              <a:stretch>
                <a:fillRect l="-48440" r="-48440"/>
              </a:stretch>
            </a:blipFill>
          </p:spPr>
          <p:txBody>
            <a:bodyPr/>
            <a:lstStyle/>
            <a:p>
              <a:endParaRPr lang="en-DE"/>
            </a:p>
          </p:txBody>
        </p:sp>
      </p:grpSp>
      <p:grpSp>
        <p:nvGrpSpPr>
          <p:cNvPr id="22" name="Group 22"/>
          <p:cNvGrpSpPr/>
          <p:nvPr/>
        </p:nvGrpSpPr>
        <p:grpSpPr>
          <a:xfrm>
            <a:off x="1028700" y="5420336"/>
            <a:ext cx="1951696" cy="2560068"/>
            <a:chOff x="0" y="0"/>
            <a:chExt cx="665424" cy="872846"/>
          </a:xfrm>
        </p:grpSpPr>
        <p:sp>
          <p:nvSpPr>
            <p:cNvPr id="23" name="Freeform 23"/>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21"/>
              <a:stretch>
                <a:fillRect l="-48440" r="-48440"/>
              </a:stretch>
            </a:blipFill>
          </p:spPr>
          <p:txBody>
            <a:bodyPr/>
            <a:lstStyle/>
            <a:p>
              <a:endParaRPr lang="en-DE"/>
            </a:p>
          </p:txBody>
        </p:sp>
      </p:grpSp>
      <p:grpSp>
        <p:nvGrpSpPr>
          <p:cNvPr id="24" name="Group 24"/>
          <p:cNvGrpSpPr/>
          <p:nvPr/>
        </p:nvGrpSpPr>
        <p:grpSpPr>
          <a:xfrm>
            <a:off x="3886846" y="5424739"/>
            <a:ext cx="1951696" cy="2560068"/>
            <a:chOff x="0" y="0"/>
            <a:chExt cx="665424" cy="872846"/>
          </a:xfrm>
        </p:grpSpPr>
        <p:sp>
          <p:nvSpPr>
            <p:cNvPr id="25" name="Freeform 25"/>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22"/>
              <a:stretch>
                <a:fillRect l="-61413" r="-35467"/>
              </a:stretch>
            </a:blipFill>
          </p:spPr>
          <p:txBody>
            <a:bodyPr/>
            <a:lstStyle/>
            <a:p>
              <a:endParaRPr lang="en-DE"/>
            </a:p>
          </p:txBody>
        </p:sp>
      </p:grpSp>
      <p:grpSp>
        <p:nvGrpSpPr>
          <p:cNvPr id="26" name="Group 26"/>
          <p:cNvGrpSpPr/>
          <p:nvPr/>
        </p:nvGrpSpPr>
        <p:grpSpPr>
          <a:xfrm>
            <a:off x="6748040" y="5415202"/>
            <a:ext cx="1951696" cy="2560068"/>
            <a:chOff x="0" y="0"/>
            <a:chExt cx="665424" cy="872846"/>
          </a:xfrm>
        </p:grpSpPr>
        <p:sp>
          <p:nvSpPr>
            <p:cNvPr id="27" name="Freeform 27"/>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23"/>
              <a:stretch>
                <a:fillRect l="-48440" r="-48440"/>
              </a:stretch>
            </a:blipFill>
          </p:spPr>
          <p:txBody>
            <a:bodyPr/>
            <a:lstStyle/>
            <a:p>
              <a:endParaRPr lang="en-DE"/>
            </a:p>
          </p:txBody>
        </p:sp>
      </p:grpSp>
      <p:grpSp>
        <p:nvGrpSpPr>
          <p:cNvPr id="28" name="Group 28"/>
          <p:cNvGrpSpPr/>
          <p:nvPr/>
        </p:nvGrpSpPr>
        <p:grpSpPr>
          <a:xfrm>
            <a:off x="9609233" y="5424739"/>
            <a:ext cx="1951696" cy="2560068"/>
            <a:chOff x="0" y="0"/>
            <a:chExt cx="665424" cy="872846"/>
          </a:xfrm>
        </p:grpSpPr>
        <p:sp>
          <p:nvSpPr>
            <p:cNvPr id="29" name="Freeform 29"/>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24"/>
              <a:stretch>
                <a:fillRect l="-33645" r="-63234"/>
              </a:stretch>
            </a:blipFill>
          </p:spPr>
          <p:txBody>
            <a:bodyPr/>
            <a:lstStyle/>
            <a:p>
              <a:endParaRPr lang="en-DE"/>
            </a:p>
          </p:txBody>
        </p:sp>
      </p:grpSp>
      <p:grpSp>
        <p:nvGrpSpPr>
          <p:cNvPr id="30" name="Group 30"/>
          <p:cNvGrpSpPr/>
          <p:nvPr/>
        </p:nvGrpSpPr>
        <p:grpSpPr>
          <a:xfrm>
            <a:off x="12465805" y="5424739"/>
            <a:ext cx="1951696" cy="2560068"/>
            <a:chOff x="0" y="0"/>
            <a:chExt cx="665424" cy="872846"/>
          </a:xfrm>
        </p:grpSpPr>
        <p:sp>
          <p:nvSpPr>
            <p:cNvPr id="31" name="Freeform 31"/>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25"/>
              <a:stretch>
                <a:fillRect l="-48255" r="-48255"/>
              </a:stretch>
            </a:blipFill>
          </p:spPr>
          <p:txBody>
            <a:bodyPr/>
            <a:lstStyle/>
            <a:p>
              <a:endParaRPr lang="en-DE"/>
            </a:p>
          </p:txBody>
        </p:sp>
      </p:grpSp>
      <p:grpSp>
        <p:nvGrpSpPr>
          <p:cNvPr id="32" name="Group 32"/>
          <p:cNvGrpSpPr/>
          <p:nvPr/>
        </p:nvGrpSpPr>
        <p:grpSpPr>
          <a:xfrm>
            <a:off x="15322376" y="5415202"/>
            <a:ext cx="1951696" cy="2560068"/>
            <a:chOff x="0" y="0"/>
            <a:chExt cx="665424" cy="872846"/>
          </a:xfrm>
        </p:grpSpPr>
        <p:sp>
          <p:nvSpPr>
            <p:cNvPr id="33" name="Freeform 33"/>
            <p:cNvSpPr/>
            <p:nvPr/>
          </p:nvSpPr>
          <p:spPr>
            <a:xfrm>
              <a:off x="0" y="0"/>
              <a:ext cx="665424" cy="872846"/>
            </a:xfrm>
            <a:custGeom>
              <a:avLst/>
              <a:gdLst/>
              <a:ahLst/>
              <a:cxnLst/>
              <a:rect l="l" t="t" r="r" b="b"/>
              <a:pathLst>
                <a:path w="665424" h="872846">
                  <a:moveTo>
                    <a:pt x="0" y="0"/>
                  </a:moveTo>
                  <a:lnTo>
                    <a:pt x="665424" y="0"/>
                  </a:lnTo>
                  <a:lnTo>
                    <a:pt x="665424" y="872846"/>
                  </a:lnTo>
                  <a:lnTo>
                    <a:pt x="0" y="872846"/>
                  </a:lnTo>
                  <a:close/>
                </a:path>
              </a:pathLst>
            </a:custGeom>
            <a:blipFill>
              <a:blip r:embed="rId26"/>
              <a:stretch>
                <a:fillRect l="-30871" r="-66008"/>
              </a:stretch>
            </a:blipFill>
          </p:spPr>
          <p:txBody>
            <a:bodyPr/>
            <a:lstStyle/>
            <a:p>
              <a:endParaRPr lang="en-DE"/>
            </a:p>
          </p:txBody>
        </p:sp>
      </p:grpSp>
      <p:sp>
        <p:nvSpPr>
          <p:cNvPr id="34" name="TextBox 34"/>
          <p:cNvSpPr txBox="1"/>
          <p:nvPr/>
        </p:nvSpPr>
        <p:spPr>
          <a:xfrm>
            <a:off x="7160804" y="914247"/>
            <a:ext cx="3966392" cy="266974"/>
          </a:xfrm>
          <a:prstGeom prst="rect">
            <a:avLst/>
          </a:prstGeom>
        </p:spPr>
        <p:txBody>
          <a:bodyPr lIns="0" tIns="0" rIns="0" bIns="0" rtlCol="0" anchor="t">
            <a:spAutoFit/>
          </a:bodyPr>
          <a:lstStyle/>
          <a:p>
            <a:pPr algn="ctr">
              <a:lnSpc>
                <a:spcPts val="2058"/>
              </a:lnSpc>
            </a:pPr>
            <a:r>
              <a:rPr lang="en-US" sz="2058" b="1">
                <a:solidFill>
                  <a:srgbClr val="E67F6B"/>
                </a:solidFill>
                <a:latin typeface="Montserrat Ultra-Bold"/>
                <a:ea typeface="Montserrat Ultra-Bold"/>
                <a:cs typeface="Montserrat Ultra-Bold"/>
                <a:sym typeface="Montserrat Ultra-Bold"/>
              </a:rPr>
              <a:t>COMMUNITY</a:t>
            </a:r>
          </a:p>
        </p:txBody>
      </p:sp>
      <p:sp>
        <p:nvSpPr>
          <p:cNvPr id="35" name="TextBox 35"/>
          <p:cNvSpPr txBox="1"/>
          <p:nvPr/>
        </p:nvSpPr>
        <p:spPr>
          <a:xfrm>
            <a:off x="6748040" y="4847792"/>
            <a:ext cx="2063794" cy="262769"/>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NATHALIE</a:t>
            </a:r>
          </a:p>
        </p:txBody>
      </p:sp>
      <p:sp>
        <p:nvSpPr>
          <p:cNvPr id="36" name="TextBox 36"/>
          <p:cNvSpPr txBox="1"/>
          <p:nvPr/>
        </p:nvSpPr>
        <p:spPr>
          <a:xfrm>
            <a:off x="3884146" y="4847792"/>
            <a:ext cx="2063794" cy="262769"/>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ROBIN</a:t>
            </a:r>
          </a:p>
        </p:txBody>
      </p:sp>
      <p:sp>
        <p:nvSpPr>
          <p:cNvPr id="37" name="TextBox 37"/>
          <p:cNvSpPr txBox="1"/>
          <p:nvPr/>
        </p:nvSpPr>
        <p:spPr>
          <a:xfrm>
            <a:off x="9609233" y="4847792"/>
            <a:ext cx="2063794" cy="262769"/>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YORICK</a:t>
            </a:r>
          </a:p>
        </p:txBody>
      </p:sp>
      <p:sp>
        <p:nvSpPr>
          <p:cNvPr id="38" name="TextBox 38"/>
          <p:cNvSpPr txBox="1"/>
          <p:nvPr/>
        </p:nvSpPr>
        <p:spPr>
          <a:xfrm>
            <a:off x="1028700" y="4847792"/>
            <a:ext cx="2063794" cy="262769"/>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THOMAS</a:t>
            </a:r>
          </a:p>
        </p:txBody>
      </p:sp>
      <p:sp>
        <p:nvSpPr>
          <p:cNvPr id="39" name="TextBox 39"/>
          <p:cNvSpPr txBox="1"/>
          <p:nvPr/>
        </p:nvSpPr>
        <p:spPr>
          <a:xfrm>
            <a:off x="12465805" y="4847792"/>
            <a:ext cx="2063794" cy="262702"/>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RAYAN</a:t>
            </a:r>
          </a:p>
        </p:txBody>
      </p:sp>
      <p:sp>
        <p:nvSpPr>
          <p:cNvPr id="40" name="TextBox 40"/>
          <p:cNvSpPr txBox="1"/>
          <p:nvPr/>
        </p:nvSpPr>
        <p:spPr>
          <a:xfrm>
            <a:off x="15320173" y="4847792"/>
            <a:ext cx="1696355" cy="262769"/>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PHILIPP</a:t>
            </a:r>
          </a:p>
        </p:txBody>
      </p:sp>
      <p:sp>
        <p:nvSpPr>
          <p:cNvPr id="41" name="TextBox 41"/>
          <p:cNvSpPr txBox="1"/>
          <p:nvPr/>
        </p:nvSpPr>
        <p:spPr>
          <a:xfrm>
            <a:off x="6748040" y="8070532"/>
            <a:ext cx="2063794" cy="262769"/>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ANNA JOHN</a:t>
            </a:r>
          </a:p>
        </p:txBody>
      </p:sp>
      <p:sp>
        <p:nvSpPr>
          <p:cNvPr id="42" name="TextBox 42"/>
          <p:cNvSpPr txBox="1"/>
          <p:nvPr/>
        </p:nvSpPr>
        <p:spPr>
          <a:xfrm>
            <a:off x="3884146" y="8070532"/>
            <a:ext cx="2063794" cy="262769"/>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ANA CLARA</a:t>
            </a:r>
          </a:p>
        </p:txBody>
      </p:sp>
      <p:sp>
        <p:nvSpPr>
          <p:cNvPr id="43" name="TextBox 43"/>
          <p:cNvSpPr txBox="1"/>
          <p:nvPr/>
        </p:nvSpPr>
        <p:spPr>
          <a:xfrm>
            <a:off x="9609233" y="8070532"/>
            <a:ext cx="2063794" cy="262769"/>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HANS</a:t>
            </a:r>
          </a:p>
        </p:txBody>
      </p:sp>
      <p:sp>
        <p:nvSpPr>
          <p:cNvPr id="44" name="TextBox 44"/>
          <p:cNvSpPr txBox="1"/>
          <p:nvPr/>
        </p:nvSpPr>
        <p:spPr>
          <a:xfrm>
            <a:off x="1028700" y="8070532"/>
            <a:ext cx="2063794" cy="266602"/>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MERLE</a:t>
            </a:r>
          </a:p>
        </p:txBody>
      </p:sp>
      <p:sp>
        <p:nvSpPr>
          <p:cNvPr id="45" name="TextBox 45"/>
          <p:cNvSpPr txBox="1"/>
          <p:nvPr/>
        </p:nvSpPr>
        <p:spPr>
          <a:xfrm>
            <a:off x="12465805" y="8070532"/>
            <a:ext cx="2063794" cy="262758"/>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ERIK</a:t>
            </a:r>
          </a:p>
        </p:txBody>
      </p:sp>
      <p:sp>
        <p:nvSpPr>
          <p:cNvPr id="46" name="TextBox 46"/>
          <p:cNvSpPr txBox="1"/>
          <p:nvPr/>
        </p:nvSpPr>
        <p:spPr>
          <a:xfrm>
            <a:off x="15320173" y="8070532"/>
            <a:ext cx="1696355" cy="262769"/>
          </a:xfrm>
          <a:prstGeom prst="rect">
            <a:avLst/>
          </a:prstGeom>
        </p:spPr>
        <p:txBody>
          <a:bodyPr lIns="0" tIns="0" rIns="0" bIns="0" rtlCol="0" anchor="t">
            <a:spAutoFit/>
          </a:bodyPr>
          <a:lstStyle/>
          <a:p>
            <a:pPr algn="l">
              <a:lnSpc>
                <a:spcPts val="2105"/>
              </a:lnSpc>
            </a:pPr>
            <a:r>
              <a:rPr lang="en-US" sz="1503" b="1">
                <a:solidFill>
                  <a:srgbClr val="FFFFFF"/>
                </a:solidFill>
                <a:latin typeface="DM Sans Bold"/>
                <a:ea typeface="DM Sans Bold"/>
                <a:cs typeface="DM Sans Bold"/>
                <a:sym typeface="DM Sans Bold"/>
              </a:rPr>
              <a:t>PAUL</a:t>
            </a:r>
          </a:p>
        </p:txBody>
      </p:sp>
      <p:sp>
        <p:nvSpPr>
          <p:cNvPr id="47" name="TextBox 47"/>
          <p:cNvSpPr txBox="1"/>
          <p:nvPr/>
        </p:nvSpPr>
        <p:spPr>
          <a:xfrm>
            <a:off x="8112103" y="8558631"/>
            <a:ext cx="2063794" cy="523778"/>
          </a:xfrm>
          <a:prstGeom prst="rect">
            <a:avLst/>
          </a:prstGeom>
        </p:spPr>
        <p:txBody>
          <a:bodyPr lIns="0" tIns="0" rIns="0" bIns="0" rtlCol="0" anchor="t">
            <a:spAutoFit/>
          </a:bodyPr>
          <a:lstStyle/>
          <a:p>
            <a:pPr algn="ctr">
              <a:lnSpc>
                <a:spcPts val="4205"/>
              </a:lnSpc>
            </a:pPr>
            <a:r>
              <a:rPr lang="en-US" sz="3003" b="1">
                <a:solidFill>
                  <a:srgbClr val="FFFFFF"/>
                </a:solidFill>
                <a:latin typeface="DM Sans Bold"/>
                <a:ea typeface="DM Sans Bold"/>
                <a:cs typeface="DM Sans Bold"/>
                <a:sym typeface="DM Sans Bold"/>
              </a:rPr>
              <a:t>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sp>
        <p:nvSpPr>
          <p:cNvPr id="3" name="Freeform 3"/>
          <p:cNvSpPr/>
          <p:nvPr/>
        </p:nvSpPr>
        <p:spPr>
          <a:xfrm>
            <a:off x="7128701" y="630505"/>
            <a:ext cx="4030598" cy="796391"/>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4">
              <a:extLst>
                <a:ext uri="{96DAC541-7B7A-43D3-8B79-37D633B846F1}">
                  <asvg:svgBlip xmlns:asvg="http://schemas.microsoft.com/office/drawing/2016/SVG/main" r:embed="rId5"/>
                </a:ext>
              </a:extLst>
            </a:blip>
            <a:stretch>
              <a:fillRect b="-313743"/>
            </a:stretch>
          </a:blipFill>
        </p:spPr>
        <p:txBody>
          <a:bodyPr/>
          <a:lstStyle/>
          <a:p>
            <a:endParaRPr lang="en-DE"/>
          </a:p>
        </p:txBody>
      </p:sp>
      <p:grpSp>
        <p:nvGrpSpPr>
          <p:cNvPr id="4" name="Group 4"/>
          <p:cNvGrpSpPr/>
          <p:nvPr/>
        </p:nvGrpSpPr>
        <p:grpSpPr>
          <a:xfrm>
            <a:off x="6731664" y="9374415"/>
            <a:ext cx="4824672" cy="472973"/>
            <a:chOff x="0" y="0"/>
            <a:chExt cx="6432896" cy="630630"/>
          </a:xfrm>
        </p:grpSpPr>
        <p:sp>
          <p:nvSpPr>
            <p:cNvPr id="5" name="TextBox 5"/>
            <p:cNvSpPr txBox="1"/>
            <p:nvPr/>
          </p:nvSpPr>
          <p:spPr>
            <a:xfrm>
              <a:off x="591474" y="-57150"/>
              <a:ext cx="5841422" cy="687780"/>
            </a:xfrm>
            <a:prstGeom prst="rect">
              <a:avLst/>
            </a:prstGeom>
          </p:spPr>
          <p:txBody>
            <a:bodyPr lIns="0" tIns="0" rIns="0" bIns="0" rtlCol="0" anchor="t">
              <a:spAutoFit/>
            </a:bodyPr>
            <a:lstStyle/>
            <a:p>
              <a:pPr algn="ctr">
                <a:lnSpc>
                  <a:spcPts val="4457"/>
                </a:lnSpc>
              </a:pPr>
              <a:r>
                <a:rPr lang="en-US" sz="3184">
                  <a:solidFill>
                    <a:srgbClr val="FFFFFF"/>
                  </a:solidFill>
                  <a:latin typeface="Berthold Block"/>
                  <a:ea typeface="Berthold Block"/>
                  <a:cs typeface="Berthold Block"/>
                  <a:sym typeface="Berthold Block"/>
                </a:rPr>
                <a:t>FUTURE FOUNDERS INITIATIVE</a:t>
              </a:r>
            </a:p>
          </p:txBody>
        </p:sp>
        <p:sp>
          <p:nvSpPr>
            <p:cNvPr id="6" name="Freeform 6"/>
            <p:cNvSpPr/>
            <p:nvPr/>
          </p:nvSpPr>
          <p:spPr>
            <a:xfrm>
              <a:off x="0" y="55898"/>
              <a:ext cx="528284" cy="528284"/>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DE"/>
            </a:p>
          </p:txBody>
        </p:sp>
      </p:grpSp>
      <p:sp>
        <p:nvSpPr>
          <p:cNvPr id="7" name="Freeform 7"/>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E"/>
          </a:p>
        </p:txBody>
      </p:sp>
      <p:sp>
        <p:nvSpPr>
          <p:cNvPr id="8" name="Freeform 8"/>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DE"/>
          </a:p>
        </p:txBody>
      </p:sp>
      <p:sp>
        <p:nvSpPr>
          <p:cNvPr id="9" name="Freeform 9"/>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DE"/>
          </a:p>
        </p:txBody>
      </p:sp>
      <p:sp>
        <p:nvSpPr>
          <p:cNvPr id="10" name="Freeform 10"/>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DE"/>
          </a:p>
        </p:txBody>
      </p:sp>
      <p:sp>
        <p:nvSpPr>
          <p:cNvPr id="11" name="Freeform 11"/>
          <p:cNvSpPr/>
          <p:nvPr/>
        </p:nvSpPr>
        <p:spPr>
          <a:xfrm>
            <a:off x="10968435" y="1802865"/>
            <a:ext cx="2624317" cy="3173947"/>
          </a:xfrm>
          <a:custGeom>
            <a:avLst/>
            <a:gdLst/>
            <a:ahLst/>
            <a:cxnLst/>
            <a:rect l="l" t="t" r="r" b="b"/>
            <a:pathLst>
              <a:path w="2624317" h="3173947">
                <a:moveTo>
                  <a:pt x="0" y="0"/>
                </a:moveTo>
                <a:lnTo>
                  <a:pt x="2624317" y="0"/>
                </a:lnTo>
                <a:lnTo>
                  <a:pt x="2624317" y="3173947"/>
                </a:lnTo>
                <a:lnTo>
                  <a:pt x="0" y="3173947"/>
                </a:lnTo>
                <a:lnTo>
                  <a:pt x="0" y="0"/>
                </a:lnTo>
                <a:close/>
              </a:path>
            </a:pathLst>
          </a:custGeom>
          <a:blipFill>
            <a:blip r:embed="rId14"/>
            <a:stretch>
              <a:fillRect t="-23496" b="-23496"/>
            </a:stretch>
          </a:blipFill>
        </p:spPr>
        <p:txBody>
          <a:bodyPr/>
          <a:lstStyle/>
          <a:p>
            <a:endParaRPr lang="en-DE"/>
          </a:p>
        </p:txBody>
      </p:sp>
      <p:sp>
        <p:nvSpPr>
          <p:cNvPr id="12" name="Freeform 12"/>
          <p:cNvSpPr/>
          <p:nvPr/>
        </p:nvSpPr>
        <p:spPr>
          <a:xfrm>
            <a:off x="1558258" y="1802865"/>
            <a:ext cx="2624317" cy="3173947"/>
          </a:xfrm>
          <a:custGeom>
            <a:avLst/>
            <a:gdLst/>
            <a:ahLst/>
            <a:cxnLst/>
            <a:rect l="l" t="t" r="r" b="b"/>
            <a:pathLst>
              <a:path w="2624317" h="3173947">
                <a:moveTo>
                  <a:pt x="0" y="0"/>
                </a:moveTo>
                <a:lnTo>
                  <a:pt x="2624317" y="0"/>
                </a:lnTo>
                <a:lnTo>
                  <a:pt x="2624317" y="3173947"/>
                </a:lnTo>
                <a:lnTo>
                  <a:pt x="0" y="3173947"/>
                </a:lnTo>
                <a:lnTo>
                  <a:pt x="0" y="0"/>
                </a:lnTo>
                <a:close/>
              </a:path>
            </a:pathLst>
          </a:custGeom>
          <a:blipFill>
            <a:blip r:embed="rId15"/>
            <a:stretch>
              <a:fillRect l="-57144" r="-57432"/>
            </a:stretch>
          </a:blipFill>
        </p:spPr>
        <p:txBody>
          <a:bodyPr/>
          <a:lstStyle/>
          <a:p>
            <a:endParaRPr lang="en-DE"/>
          </a:p>
        </p:txBody>
      </p:sp>
      <p:sp>
        <p:nvSpPr>
          <p:cNvPr id="13" name="Freeform 13"/>
          <p:cNvSpPr/>
          <p:nvPr/>
        </p:nvSpPr>
        <p:spPr>
          <a:xfrm>
            <a:off x="4695147" y="1802865"/>
            <a:ext cx="2624317" cy="3173947"/>
          </a:xfrm>
          <a:custGeom>
            <a:avLst/>
            <a:gdLst/>
            <a:ahLst/>
            <a:cxnLst/>
            <a:rect l="l" t="t" r="r" b="b"/>
            <a:pathLst>
              <a:path w="2624317" h="3173947">
                <a:moveTo>
                  <a:pt x="0" y="0"/>
                </a:moveTo>
                <a:lnTo>
                  <a:pt x="2624318" y="0"/>
                </a:lnTo>
                <a:lnTo>
                  <a:pt x="2624318" y="3173947"/>
                </a:lnTo>
                <a:lnTo>
                  <a:pt x="0" y="3173947"/>
                </a:lnTo>
                <a:lnTo>
                  <a:pt x="0" y="0"/>
                </a:lnTo>
                <a:close/>
              </a:path>
            </a:pathLst>
          </a:custGeom>
          <a:blipFill>
            <a:blip r:embed="rId16"/>
            <a:stretch>
              <a:fillRect t="-5188" b="-5188"/>
            </a:stretch>
          </a:blipFill>
        </p:spPr>
        <p:txBody>
          <a:bodyPr/>
          <a:lstStyle/>
          <a:p>
            <a:endParaRPr lang="en-DE"/>
          </a:p>
        </p:txBody>
      </p:sp>
      <p:sp>
        <p:nvSpPr>
          <p:cNvPr id="14" name="Freeform 14"/>
          <p:cNvSpPr/>
          <p:nvPr/>
        </p:nvSpPr>
        <p:spPr>
          <a:xfrm>
            <a:off x="7831791" y="1802865"/>
            <a:ext cx="2624317" cy="3173947"/>
          </a:xfrm>
          <a:custGeom>
            <a:avLst/>
            <a:gdLst/>
            <a:ahLst/>
            <a:cxnLst/>
            <a:rect l="l" t="t" r="r" b="b"/>
            <a:pathLst>
              <a:path w="2624317" h="3173947">
                <a:moveTo>
                  <a:pt x="0" y="0"/>
                </a:moveTo>
                <a:lnTo>
                  <a:pt x="2624317" y="0"/>
                </a:lnTo>
                <a:lnTo>
                  <a:pt x="2624317" y="3173947"/>
                </a:lnTo>
                <a:lnTo>
                  <a:pt x="0" y="3173947"/>
                </a:lnTo>
                <a:lnTo>
                  <a:pt x="0" y="0"/>
                </a:lnTo>
                <a:close/>
              </a:path>
            </a:pathLst>
          </a:custGeom>
          <a:blipFill>
            <a:blip r:embed="rId17"/>
            <a:stretch>
              <a:fillRect t="-23347" b="-23347"/>
            </a:stretch>
          </a:blipFill>
        </p:spPr>
        <p:txBody>
          <a:bodyPr/>
          <a:lstStyle/>
          <a:p>
            <a:endParaRPr lang="en-DE"/>
          </a:p>
        </p:txBody>
      </p:sp>
      <p:sp>
        <p:nvSpPr>
          <p:cNvPr id="15" name="Freeform 15"/>
          <p:cNvSpPr/>
          <p:nvPr/>
        </p:nvSpPr>
        <p:spPr>
          <a:xfrm>
            <a:off x="14105525" y="1802865"/>
            <a:ext cx="2624317" cy="3173947"/>
          </a:xfrm>
          <a:custGeom>
            <a:avLst/>
            <a:gdLst/>
            <a:ahLst/>
            <a:cxnLst/>
            <a:rect l="l" t="t" r="r" b="b"/>
            <a:pathLst>
              <a:path w="2624317" h="3173947">
                <a:moveTo>
                  <a:pt x="0" y="0"/>
                </a:moveTo>
                <a:lnTo>
                  <a:pt x="2624317" y="0"/>
                </a:lnTo>
                <a:lnTo>
                  <a:pt x="2624317" y="3173948"/>
                </a:lnTo>
                <a:lnTo>
                  <a:pt x="0" y="3173948"/>
                </a:lnTo>
                <a:lnTo>
                  <a:pt x="0" y="0"/>
                </a:lnTo>
                <a:close/>
              </a:path>
            </a:pathLst>
          </a:custGeom>
          <a:blipFill>
            <a:blip r:embed="rId18"/>
            <a:stretch>
              <a:fillRect t="-30281" r="-25635" b="-8224"/>
            </a:stretch>
          </a:blipFill>
        </p:spPr>
        <p:txBody>
          <a:bodyPr/>
          <a:lstStyle/>
          <a:p>
            <a:endParaRPr lang="en-DE"/>
          </a:p>
        </p:txBody>
      </p:sp>
      <p:sp>
        <p:nvSpPr>
          <p:cNvPr id="16" name="Freeform 16"/>
          <p:cNvSpPr/>
          <p:nvPr/>
        </p:nvSpPr>
        <p:spPr>
          <a:xfrm>
            <a:off x="10968334" y="5310188"/>
            <a:ext cx="2624317" cy="3173947"/>
          </a:xfrm>
          <a:custGeom>
            <a:avLst/>
            <a:gdLst/>
            <a:ahLst/>
            <a:cxnLst/>
            <a:rect l="l" t="t" r="r" b="b"/>
            <a:pathLst>
              <a:path w="2624317" h="3173947">
                <a:moveTo>
                  <a:pt x="0" y="0"/>
                </a:moveTo>
                <a:lnTo>
                  <a:pt x="2624317" y="0"/>
                </a:lnTo>
                <a:lnTo>
                  <a:pt x="2624317" y="3173947"/>
                </a:lnTo>
                <a:lnTo>
                  <a:pt x="0" y="3173947"/>
                </a:lnTo>
                <a:lnTo>
                  <a:pt x="0" y="0"/>
                </a:lnTo>
                <a:close/>
              </a:path>
            </a:pathLst>
          </a:custGeom>
          <a:blipFill>
            <a:blip r:embed="rId19"/>
            <a:stretch>
              <a:fillRect t="-23496" b="-23496"/>
            </a:stretch>
          </a:blipFill>
        </p:spPr>
        <p:txBody>
          <a:bodyPr/>
          <a:lstStyle/>
          <a:p>
            <a:endParaRPr lang="en-DE"/>
          </a:p>
        </p:txBody>
      </p:sp>
      <p:sp>
        <p:nvSpPr>
          <p:cNvPr id="17" name="Freeform 17"/>
          <p:cNvSpPr/>
          <p:nvPr/>
        </p:nvSpPr>
        <p:spPr>
          <a:xfrm>
            <a:off x="1558158" y="5310188"/>
            <a:ext cx="2624317" cy="3173947"/>
          </a:xfrm>
          <a:custGeom>
            <a:avLst/>
            <a:gdLst/>
            <a:ahLst/>
            <a:cxnLst/>
            <a:rect l="l" t="t" r="r" b="b"/>
            <a:pathLst>
              <a:path w="2624317" h="3173947">
                <a:moveTo>
                  <a:pt x="0" y="0"/>
                </a:moveTo>
                <a:lnTo>
                  <a:pt x="2624317" y="0"/>
                </a:lnTo>
                <a:lnTo>
                  <a:pt x="2624317" y="3173947"/>
                </a:lnTo>
                <a:lnTo>
                  <a:pt x="0" y="3173947"/>
                </a:lnTo>
                <a:lnTo>
                  <a:pt x="0" y="0"/>
                </a:lnTo>
                <a:close/>
              </a:path>
            </a:pathLst>
          </a:custGeom>
          <a:blipFill>
            <a:blip r:embed="rId20"/>
            <a:stretch>
              <a:fillRect t="-23266" b="-23266"/>
            </a:stretch>
          </a:blipFill>
        </p:spPr>
        <p:txBody>
          <a:bodyPr/>
          <a:lstStyle/>
          <a:p>
            <a:endParaRPr lang="en-DE"/>
          </a:p>
        </p:txBody>
      </p:sp>
      <p:sp>
        <p:nvSpPr>
          <p:cNvPr id="18" name="Freeform 18"/>
          <p:cNvSpPr/>
          <p:nvPr/>
        </p:nvSpPr>
        <p:spPr>
          <a:xfrm>
            <a:off x="4695047" y="5310188"/>
            <a:ext cx="2624317" cy="3173947"/>
          </a:xfrm>
          <a:custGeom>
            <a:avLst/>
            <a:gdLst/>
            <a:ahLst/>
            <a:cxnLst/>
            <a:rect l="l" t="t" r="r" b="b"/>
            <a:pathLst>
              <a:path w="2624317" h="3173947">
                <a:moveTo>
                  <a:pt x="0" y="0"/>
                </a:moveTo>
                <a:lnTo>
                  <a:pt x="2624317" y="0"/>
                </a:lnTo>
                <a:lnTo>
                  <a:pt x="2624317" y="3173947"/>
                </a:lnTo>
                <a:lnTo>
                  <a:pt x="0" y="3173947"/>
                </a:lnTo>
                <a:lnTo>
                  <a:pt x="0" y="0"/>
                </a:lnTo>
                <a:close/>
              </a:path>
            </a:pathLst>
          </a:custGeom>
          <a:blipFill>
            <a:blip r:embed="rId21"/>
            <a:stretch>
              <a:fillRect t="-5188" b="-5188"/>
            </a:stretch>
          </a:blipFill>
        </p:spPr>
        <p:txBody>
          <a:bodyPr/>
          <a:lstStyle/>
          <a:p>
            <a:endParaRPr lang="en-DE"/>
          </a:p>
        </p:txBody>
      </p:sp>
      <p:sp>
        <p:nvSpPr>
          <p:cNvPr id="19" name="Freeform 19"/>
          <p:cNvSpPr/>
          <p:nvPr/>
        </p:nvSpPr>
        <p:spPr>
          <a:xfrm>
            <a:off x="7831690" y="5310188"/>
            <a:ext cx="2624317" cy="3173947"/>
          </a:xfrm>
          <a:custGeom>
            <a:avLst/>
            <a:gdLst/>
            <a:ahLst/>
            <a:cxnLst/>
            <a:rect l="l" t="t" r="r" b="b"/>
            <a:pathLst>
              <a:path w="2624317" h="3173947">
                <a:moveTo>
                  <a:pt x="0" y="0"/>
                </a:moveTo>
                <a:lnTo>
                  <a:pt x="2624318" y="0"/>
                </a:lnTo>
                <a:lnTo>
                  <a:pt x="2624318" y="3173947"/>
                </a:lnTo>
                <a:lnTo>
                  <a:pt x="0" y="3173947"/>
                </a:lnTo>
                <a:lnTo>
                  <a:pt x="0" y="0"/>
                </a:lnTo>
                <a:close/>
              </a:path>
            </a:pathLst>
          </a:custGeom>
          <a:blipFill>
            <a:blip r:embed="rId22"/>
            <a:stretch>
              <a:fillRect t="-23585" b="-23585"/>
            </a:stretch>
          </a:blipFill>
        </p:spPr>
        <p:txBody>
          <a:bodyPr/>
          <a:lstStyle/>
          <a:p>
            <a:endParaRPr lang="en-DE"/>
          </a:p>
        </p:txBody>
      </p:sp>
      <p:sp>
        <p:nvSpPr>
          <p:cNvPr id="20" name="Freeform 20"/>
          <p:cNvSpPr/>
          <p:nvPr/>
        </p:nvSpPr>
        <p:spPr>
          <a:xfrm>
            <a:off x="14105425" y="5310188"/>
            <a:ext cx="2624317" cy="3173947"/>
          </a:xfrm>
          <a:custGeom>
            <a:avLst/>
            <a:gdLst/>
            <a:ahLst/>
            <a:cxnLst/>
            <a:rect l="l" t="t" r="r" b="b"/>
            <a:pathLst>
              <a:path w="2624317" h="3173947">
                <a:moveTo>
                  <a:pt x="0" y="0"/>
                </a:moveTo>
                <a:lnTo>
                  <a:pt x="2624317" y="0"/>
                </a:lnTo>
                <a:lnTo>
                  <a:pt x="2624317" y="3173947"/>
                </a:lnTo>
                <a:lnTo>
                  <a:pt x="0" y="3173947"/>
                </a:lnTo>
                <a:lnTo>
                  <a:pt x="0" y="0"/>
                </a:lnTo>
                <a:close/>
              </a:path>
            </a:pathLst>
          </a:custGeom>
          <a:blipFill>
            <a:blip r:embed="rId23"/>
            <a:stretch>
              <a:fillRect t="-23347" b="-23347"/>
            </a:stretch>
          </a:blipFill>
        </p:spPr>
        <p:txBody>
          <a:bodyPr/>
          <a:lstStyle/>
          <a:p>
            <a:endParaRPr lang="en-DE"/>
          </a:p>
        </p:txBody>
      </p:sp>
      <p:sp>
        <p:nvSpPr>
          <p:cNvPr id="21" name="TextBox 21"/>
          <p:cNvSpPr txBox="1"/>
          <p:nvPr/>
        </p:nvSpPr>
        <p:spPr>
          <a:xfrm>
            <a:off x="7160804" y="914247"/>
            <a:ext cx="3966392" cy="267007"/>
          </a:xfrm>
          <a:prstGeom prst="rect">
            <a:avLst/>
          </a:prstGeom>
        </p:spPr>
        <p:txBody>
          <a:bodyPr lIns="0" tIns="0" rIns="0" bIns="0" rtlCol="0" anchor="t">
            <a:spAutoFit/>
          </a:bodyPr>
          <a:lstStyle/>
          <a:p>
            <a:pPr algn="ctr">
              <a:lnSpc>
                <a:spcPts val="2058"/>
              </a:lnSpc>
            </a:pPr>
            <a:r>
              <a:rPr lang="en-US" sz="2058" b="1">
                <a:solidFill>
                  <a:srgbClr val="E67F6B"/>
                </a:solidFill>
                <a:latin typeface="Montserrat Ultra-Bold"/>
                <a:ea typeface="Montserrat Ultra-Bold"/>
                <a:cs typeface="Montserrat Ultra-Bold"/>
                <a:sym typeface="Montserrat Ultra-Bold"/>
              </a:rPr>
              <a:t>EVENTEINBLICKE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3" name="Freeform 3"/>
          <p:cNvSpPr/>
          <p:nvPr/>
        </p:nvSpPr>
        <p:spPr>
          <a:xfrm>
            <a:off x="7128701" y="630505"/>
            <a:ext cx="4030598" cy="796391"/>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5">
              <a:extLst>
                <a:ext uri="{96DAC541-7B7A-43D3-8B79-37D633B846F1}">
                  <asvg:svgBlip xmlns:asvg="http://schemas.microsoft.com/office/drawing/2016/SVG/main" r:embed="rId6"/>
                </a:ext>
              </a:extLst>
            </a:blip>
            <a:stretch>
              <a:fillRect b="-313743"/>
            </a:stretch>
          </a:blipFill>
        </p:spPr>
        <p:txBody>
          <a:bodyPr/>
          <a:lstStyle/>
          <a:p>
            <a:endParaRPr lang="en-DE"/>
          </a:p>
        </p:txBody>
      </p:sp>
      <p:grpSp>
        <p:nvGrpSpPr>
          <p:cNvPr id="4" name="Group 4"/>
          <p:cNvGrpSpPr/>
          <p:nvPr/>
        </p:nvGrpSpPr>
        <p:grpSpPr>
          <a:xfrm>
            <a:off x="6731664" y="9374415"/>
            <a:ext cx="4824672" cy="472973"/>
            <a:chOff x="0" y="0"/>
            <a:chExt cx="6432896" cy="630630"/>
          </a:xfrm>
        </p:grpSpPr>
        <p:sp>
          <p:nvSpPr>
            <p:cNvPr id="5" name="TextBox 5"/>
            <p:cNvSpPr txBox="1"/>
            <p:nvPr/>
          </p:nvSpPr>
          <p:spPr>
            <a:xfrm>
              <a:off x="591474" y="-57150"/>
              <a:ext cx="5841422" cy="687780"/>
            </a:xfrm>
            <a:prstGeom prst="rect">
              <a:avLst/>
            </a:prstGeom>
          </p:spPr>
          <p:txBody>
            <a:bodyPr lIns="0" tIns="0" rIns="0" bIns="0" rtlCol="0" anchor="t">
              <a:spAutoFit/>
            </a:bodyPr>
            <a:lstStyle/>
            <a:p>
              <a:pPr algn="ctr">
                <a:lnSpc>
                  <a:spcPts val="4457"/>
                </a:lnSpc>
              </a:pPr>
              <a:r>
                <a:rPr lang="en-US" sz="3184">
                  <a:solidFill>
                    <a:srgbClr val="FFFFFF"/>
                  </a:solidFill>
                  <a:latin typeface="Berthold Block"/>
                  <a:ea typeface="Berthold Block"/>
                  <a:cs typeface="Berthold Block"/>
                  <a:sym typeface="Berthold Block"/>
                </a:rPr>
                <a:t>FUTURE FOUNDERS INITIATIVE</a:t>
              </a:r>
            </a:p>
          </p:txBody>
        </p:sp>
        <p:sp>
          <p:nvSpPr>
            <p:cNvPr id="6" name="Freeform 6"/>
            <p:cNvSpPr/>
            <p:nvPr/>
          </p:nvSpPr>
          <p:spPr>
            <a:xfrm>
              <a:off x="0" y="55898"/>
              <a:ext cx="528284" cy="528284"/>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grpSp>
      <p:sp>
        <p:nvSpPr>
          <p:cNvPr id="7" name="Freeform 7"/>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E"/>
          </a:p>
        </p:txBody>
      </p:sp>
      <p:sp>
        <p:nvSpPr>
          <p:cNvPr id="8" name="Freeform 8"/>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DE"/>
          </a:p>
        </p:txBody>
      </p:sp>
      <p:sp>
        <p:nvSpPr>
          <p:cNvPr id="9" name="Freeform 9"/>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DE"/>
          </a:p>
        </p:txBody>
      </p:sp>
      <p:sp>
        <p:nvSpPr>
          <p:cNvPr id="10" name="Freeform 10"/>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11" name="TextBox 11"/>
          <p:cNvSpPr txBox="1"/>
          <p:nvPr/>
        </p:nvSpPr>
        <p:spPr>
          <a:xfrm>
            <a:off x="7160804" y="914247"/>
            <a:ext cx="3966392" cy="267007"/>
          </a:xfrm>
          <a:prstGeom prst="rect">
            <a:avLst/>
          </a:prstGeom>
        </p:spPr>
        <p:txBody>
          <a:bodyPr lIns="0" tIns="0" rIns="0" bIns="0" rtlCol="0" anchor="t">
            <a:spAutoFit/>
          </a:bodyPr>
          <a:lstStyle/>
          <a:p>
            <a:pPr algn="ctr">
              <a:lnSpc>
                <a:spcPts val="2058"/>
              </a:lnSpc>
            </a:pPr>
            <a:r>
              <a:rPr lang="en-US" sz="2058" b="1">
                <a:solidFill>
                  <a:srgbClr val="E67F6B"/>
                </a:solidFill>
                <a:latin typeface="Montserrat Ultra-Bold"/>
                <a:ea typeface="Montserrat Ultra-Bold"/>
                <a:cs typeface="Montserrat Ultra-Bold"/>
                <a:sym typeface="Montserrat Ultra-Bold"/>
              </a:rPr>
              <a:t>VERANSTALTUNGSORTE</a:t>
            </a:r>
          </a:p>
        </p:txBody>
      </p:sp>
      <p:sp>
        <p:nvSpPr>
          <p:cNvPr id="12" name="Freeform 12"/>
          <p:cNvSpPr/>
          <p:nvPr/>
        </p:nvSpPr>
        <p:spPr>
          <a:xfrm>
            <a:off x="1481232" y="2584580"/>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5">
              <a:extLst>
                <a:ext uri="{96DAC541-7B7A-43D3-8B79-37D633B846F1}">
                  <asvg:svgBlip xmlns:asvg="http://schemas.microsoft.com/office/drawing/2016/SVG/main" r:embed="rId16"/>
                </a:ext>
              </a:extLst>
            </a:blip>
            <a:stretch>
              <a:fillRect l="-36546" t="-36040"/>
            </a:stretch>
          </a:blipFill>
        </p:spPr>
        <p:txBody>
          <a:bodyPr/>
          <a:lstStyle/>
          <a:p>
            <a:endParaRPr lang="en-DE"/>
          </a:p>
        </p:txBody>
      </p:sp>
      <p:sp>
        <p:nvSpPr>
          <p:cNvPr id="13" name="Freeform 13"/>
          <p:cNvSpPr/>
          <p:nvPr/>
        </p:nvSpPr>
        <p:spPr>
          <a:xfrm>
            <a:off x="1411504" y="3051288"/>
            <a:ext cx="4729333" cy="2263259"/>
          </a:xfrm>
          <a:custGeom>
            <a:avLst/>
            <a:gdLst/>
            <a:ahLst/>
            <a:cxnLst/>
            <a:rect l="l" t="t" r="r" b="b"/>
            <a:pathLst>
              <a:path w="4729333" h="2263259">
                <a:moveTo>
                  <a:pt x="0" y="0"/>
                </a:moveTo>
                <a:lnTo>
                  <a:pt x="4729334" y="0"/>
                </a:lnTo>
                <a:lnTo>
                  <a:pt x="4729334" y="2263259"/>
                </a:lnTo>
                <a:lnTo>
                  <a:pt x="0" y="2263259"/>
                </a:lnTo>
                <a:lnTo>
                  <a:pt x="0" y="0"/>
                </a:lnTo>
                <a:close/>
              </a:path>
            </a:pathLst>
          </a:custGeom>
          <a:blipFill>
            <a:blip r:embed="rId17"/>
            <a:stretch>
              <a:fillRect t="-16995" b="-22399"/>
            </a:stretch>
          </a:blipFill>
        </p:spPr>
        <p:txBody>
          <a:bodyPr/>
          <a:lstStyle/>
          <a:p>
            <a:endParaRPr lang="en-DE"/>
          </a:p>
        </p:txBody>
      </p:sp>
      <p:sp>
        <p:nvSpPr>
          <p:cNvPr id="14" name="TextBox 14"/>
          <p:cNvSpPr txBox="1"/>
          <p:nvPr/>
        </p:nvSpPr>
        <p:spPr>
          <a:xfrm>
            <a:off x="1738848" y="2498876"/>
            <a:ext cx="3257576" cy="480188"/>
          </a:xfrm>
          <a:prstGeom prst="rect">
            <a:avLst/>
          </a:prstGeom>
        </p:spPr>
        <p:txBody>
          <a:bodyPr lIns="0" tIns="0" rIns="0" bIns="0" rtlCol="0" anchor="t">
            <a:spAutoFit/>
          </a:bodyPr>
          <a:lstStyle/>
          <a:p>
            <a:pPr algn="l">
              <a:lnSpc>
                <a:spcPts val="3978"/>
              </a:lnSpc>
            </a:pPr>
            <a:r>
              <a:rPr lang="en-US" sz="2841" b="1">
                <a:solidFill>
                  <a:srgbClr val="FFFFFF"/>
                </a:solidFill>
                <a:latin typeface="DM Sans Bold"/>
                <a:ea typeface="DM Sans Bold"/>
                <a:cs typeface="DM Sans Bold"/>
                <a:sym typeface="DM Sans Bold"/>
              </a:rPr>
              <a:t>Frankfurt am Main</a:t>
            </a:r>
          </a:p>
        </p:txBody>
      </p:sp>
      <p:sp>
        <p:nvSpPr>
          <p:cNvPr id="15" name="Freeform 15"/>
          <p:cNvSpPr/>
          <p:nvPr/>
        </p:nvSpPr>
        <p:spPr>
          <a:xfrm>
            <a:off x="1481232" y="5779977"/>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5">
              <a:extLst>
                <a:ext uri="{96DAC541-7B7A-43D3-8B79-37D633B846F1}">
                  <asvg:svgBlip xmlns:asvg="http://schemas.microsoft.com/office/drawing/2016/SVG/main" r:embed="rId16"/>
                </a:ext>
              </a:extLst>
            </a:blip>
            <a:stretch>
              <a:fillRect l="-36546" t="-36040"/>
            </a:stretch>
          </a:blipFill>
        </p:spPr>
        <p:txBody>
          <a:bodyPr/>
          <a:lstStyle/>
          <a:p>
            <a:endParaRPr lang="en-DE"/>
          </a:p>
        </p:txBody>
      </p:sp>
      <p:sp>
        <p:nvSpPr>
          <p:cNvPr id="16" name="TextBox 16"/>
          <p:cNvSpPr txBox="1"/>
          <p:nvPr/>
        </p:nvSpPr>
        <p:spPr>
          <a:xfrm>
            <a:off x="1738848" y="5694273"/>
            <a:ext cx="3257576" cy="480188"/>
          </a:xfrm>
          <a:prstGeom prst="rect">
            <a:avLst/>
          </a:prstGeom>
        </p:spPr>
        <p:txBody>
          <a:bodyPr lIns="0" tIns="0" rIns="0" bIns="0" rtlCol="0" anchor="t">
            <a:spAutoFit/>
          </a:bodyPr>
          <a:lstStyle/>
          <a:p>
            <a:pPr algn="l">
              <a:lnSpc>
                <a:spcPts val="3978"/>
              </a:lnSpc>
            </a:pPr>
            <a:r>
              <a:rPr lang="en-US" sz="2841" b="1">
                <a:solidFill>
                  <a:srgbClr val="FFFFFF"/>
                </a:solidFill>
                <a:latin typeface="DM Sans Bold"/>
                <a:ea typeface="DM Sans Bold"/>
                <a:cs typeface="DM Sans Bold"/>
                <a:sym typeface="DM Sans Bold"/>
              </a:rPr>
              <a:t>Aachen</a:t>
            </a:r>
          </a:p>
        </p:txBody>
      </p:sp>
      <p:sp>
        <p:nvSpPr>
          <p:cNvPr id="17" name="Freeform 17"/>
          <p:cNvSpPr/>
          <p:nvPr/>
        </p:nvSpPr>
        <p:spPr>
          <a:xfrm>
            <a:off x="1411504" y="6249237"/>
            <a:ext cx="4729333" cy="2263259"/>
          </a:xfrm>
          <a:custGeom>
            <a:avLst/>
            <a:gdLst/>
            <a:ahLst/>
            <a:cxnLst/>
            <a:rect l="l" t="t" r="r" b="b"/>
            <a:pathLst>
              <a:path w="4729333" h="2263259">
                <a:moveTo>
                  <a:pt x="0" y="0"/>
                </a:moveTo>
                <a:lnTo>
                  <a:pt x="4729334" y="0"/>
                </a:lnTo>
                <a:lnTo>
                  <a:pt x="4729334" y="2263259"/>
                </a:lnTo>
                <a:lnTo>
                  <a:pt x="0" y="2263259"/>
                </a:lnTo>
                <a:lnTo>
                  <a:pt x="0" y="0"/>
                </a:lnTo>
                <a:close/>
              </a:path>
            </a:pathLst>
          </a:custGeom>
          <a:blipFill>
            <a:blip r:embed="rId18"/>
            <a:stretch>
              <a:fillRect t="-19653" b="-19653"/>
            </a:stretch>
          </a:blipFill>
        </p:spPr>
        <p:txBody>
          <a:bodyPr/>
          <a:lstStyle/>
          <a:p>
            <a:endParaRPr lang="en-DE"/>
          </a:p>
        </p:txBody>
      </p:sp>
      <p:sp>
        <p:nvSpPr>
          <p:cNvPr id="18" name="TextBox 18"/>
          <p:cNvSpPr txBox="1"/>
          <p:nvPr/>
        </p:nvSpPr>
        <p:spPr>
          <a:xfrm>
            <a:off x="1411504" y="1669749"/>
            <a:ext cx="4299210" cy="586993"/>
          </a:xfrm>
          <a:prstGeom prst="rect">
            <a:avLst/>
          </a:prstGeom>
        </p:spPr>
        <p:txBody>
          <a:bodyPr lIns="0" tIns="0" rIns="0" bIns="0" rtlCol="0" anchor="t">
            <a:spAutoFit/>
          </a:bodyPr>
          <a:lstStyle/>
          <a:p>
            <a:pPr algn="l">
              <a:lnSpc>
                <a:spcPts val="4808"/>
              </a:lnSpc>
            </a:pPr>
            <a:r>
              <a:rPr lang="en-US" sz="3434">
                <a:solidFill>
                  <a:srgbClr val="FFFFFF"/>
                </a:solidFill>
                <a:latin typeface="Berthold Block"/>
                <a:ea typeface="Berthold Block"/>
                <a:cs typeface="Berthold Block"/>
                <a:sym typeface="Berthold Block"/>
              </a:rPr>
              <a:t>Bereits stattgefunden:</a:t>
            </a:r>
          </a:p>
        </p:txBody>
      </p:sp>
      <p:sp>
        <p:nvSpPr>
          <p:cNvPr id="19" name="Freeform 19"/>
          <p:cNvSpPr/>
          <p:nvPr/>
        </p:nvSpPr>
        <p:spPr>
          <a:xfrm>
            <a:off x="7021880" y="2584580"/>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5">
              <a:extLst>
                <a:ext uri="{96DAC541-7B7A-43D3-8B79-37D633B846F1}">
                  <asvg:svgBlip xmlns:asvg="http://schemas.microsoft.com/office/drawing/2016/SVG/main" r:embed="rId16"/>
                </a:ext>
              </a:extLst>
            </a:blip>
            <a:stretch>
              <a:fillRect l="-36546" t="-36040"/>
            </a:stretch>
          </a:blipFill>
        </p:spPr>
        <p:txBody>
          <a:bodyPr/>
          <a:lstStyle/>
          <a:p>
            <a:endParaRPr lang="en-DE"/>
          </a:p>
        </p:txBody>
      </p:sp>
      <p:sp>
        <p:nvSpPr>
          <p:cNvPr id="20" name="Freeform 20"/>
          <p:cNvSpPr/>
          <p:nvPr/>
        </p:nvSpPr>
        <p:spPr>
          <a:xfrm>
            <a:off x="6952152" y="3051288"/>
            <a:ext cx="4729333" cy="2263259"/>
          </a:xfrm>
          <a:custGeom>
            <a:avLst/>
            <a:gdLst/>
            <a:ahLst/>
            <a:cxnLst/>
            <a:rect l="l" t="t" r="r" b="b"/>
            <a:pathLst>
              <a:path w="4729333" h="2263259">
                <a:moveTo>
                  <a:pt x="0" y="0"/>
                </a:moveTo>
                <a:lnTo>
                  <a:pt x="4729334" y="0"/>
                </a:lnTo>
                <a:lnTo>
                  <a:pt x="4729334" y="2263259"/>
                </a:lnTo>
                <a:lnTo>
                  <a:pt x="0" y="2263259"/>
                </a:lnTo>
                <a:lnTo>
                  <a:pt x="0" y="0"/>
                </a:lnTo>
                <a:close/>
              </a:path>
            </a:pathLst>
          </a:custGeom>
          <a:blipFill>
            <a:blip r:embed="rId19"/>
            <a:stretch>
              <a:fillRect t="-28360" b="-28360"/>
            </a:stretch>
          </a:blipFill>
        </p:spPr>
        <p:txBody>
          <a:bodyPr/>
          <a:lstStyle/>
          <a:p>
            <a:endParaRPr lang="en-DE"/>
          </a:p>
        </p:txBody>
      </p:sp>
      <p:sp>
        <p:nvSpPr>
          <p:cNvPr id="21" name="TextBox 21"/>
          <p:cNvSpPr txBox="1"/>
          <p:nvPr/>
        </p:nvSpPr>
        <p:spPr>
          <a:xfrm>
            <a:off x="7279496" y="2498876"/>
            <a:ext cx="3257576" cy="480188"/>
          </a:xfrm>
          <a:prstGeom prst="rect">
            <a:avLst/>
          </a:prstGeom>
        </p:spPr>
        <p:txBody>
          <a:bodyPr lIns="0" tIns="0" rIns="0" bIns="0" rtlCol="0" anchor="t">
            <a:spAutoFit/>
          </a:bodyPr>
          <a:lstStyle/>
          <a:p>
            <a:pPr algn="l">
              <a:lnSpc>
                <a:spcPts val="3978"/>
              </a:lnSpc>
            </a:pPr>
            <a:r>
              <a:rPr lang="en-US" sz="2841" b="1">
                <a:solidFill>
                  <a:srgbClr val="FFFFFF"/>
                </a:solidFill>
                <a:latin typeface="DM Sans Bold"/>
                <a:ea typeface="DM Sans Bold"/>
                <a:cs typeface="DM Sans Bold"/>
                <a:sym typeface="DM Sans Bold"/>
              </a:rPr>
              <a:t>Duisburg/Essen</a:t>
            </a:r>
          </a:p>
        </p:txBody>
      </p:sp>
      <p:sp>
        <p:nvSpPr>
          <p:cNvPr id="22" name="Freeform 22"/>
          <p:cNvSpPr/>
          <p:nvPr/>
        </p:nvSpPr>
        <p:spPr>
          <a:xfrm>
            <a:off x="7021880" y="5779977"/>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5">
              <a:extLst>
                <a:ext uri="{96DAC541-7B7A-43D3-8B79-37D633B846F1}">
                  <asvg:svgBlip xmlns:asvg="http://schemas.microsoft.com/office/drawing/2016/SVG/main" r:embed="rId16"/>
                </a:ext>
              </a:extLst>
            </a:blip>
            <a:stretch>
              <a:fillRect l="-36546" t="-36040"/>
            </a:stretch>
          </a:blipFill>
        </p:spPr>
        <p:txBody>
          <a:bodyPr/>
          <a:lstStyle/>
          <a:p>
            <a:endParaRPr lang="en-DE"/>
          </a:p>
        </p:txBody>
      </p:sp>
      <p:sp>
        <p:nvSpPr>
          <p:cNvPr id="23" name="TextBox 23"/>
          <p:cNvSpPr txBox="1"/>
          <p:nvPr/>
        </p:nvSpPr>
        <p:spPr>
          <a:xfrm>
            <a:off x="7279496" y="5694273"/>
            <a:ext cx="3257576" cy="480188"/>
          </a:xfrm>
          <a:prstGeom prst="rect">
            <a:avLst/>
          </a:prstGeom>
        </p:spPr>
        <p:txBody>
          <a:bodyPr lIns="0" tIns="0" rIns="0" bIns="0" rtlCol="0" anchor="t">
            <a:spAutoFit/>
          </a:bodyPr>
          <a:lstStyle/>
          <a:p>
            <a:pPr algn="l">
              <a:lnSpc>
                <a:spcPts val="3978"/>
              </a:lnSpc>
            </a:pPr>
            <a:r>
              <a:rPr lang="en-US" sz="2841" b="1">
                <a:solidFill>
                  <a:srgbClr val="FFFFFF"/>
                </a:solidFill>
                <a:latin typeface="DM Sans Bold"/>
                <a:ea typeface="DM Sans Bold"/>
                <a:cs typeface="DM Sans Bold"/>
                <a:sym typeface="DM Sans Bold"/>
              </a:rPr>
              <a:t>Dresden</a:t>
            </a:r>
          </a:p>
        </p:txBody>
      </p:sp>
      <p:sp>
        <p:nvSpPr>
          <p:cNvPr id="24" name="Freeform 24"/>
          <p:cNvSpPr/>
          <p:nvPr/>
        </p:nvSpPr>
        <p:spPr>
          <a:xfrm>
            <a:off x="6952152" y="6249237"/>
            <a:ext cx="4729333" cy="2263259"/>
          </a:xfrm>
          <a:custGeom>
            <a:avLst/>
            <a:gdLst/>
            <a:ahLst/>
            <a:cxnLst/>
            <a:rect l="l" t="t" r="r" b="b"/>
            <a:pathLst>
              <a:path w="4729333" h="2263259">
                <a:moveTo>
                  <a:pt x="0" y="0"/>
                </a:moveTo>
                <a:lnTo>
                  <a:pt x="4729334" y="0"/>
                </a:lnTo>
                <a:lnTo>
                  <a:pt x="4729334" y="2263259"/>
                </a:lnTo>
                <a:lnTo>
                  <a:pt x="0" y="2263259"/>
                </a:lnTo>
                <a:lnTo>
                  <a:pt x="0" y="0"/>
                </a:lnTo>
                <a:close/>
              </a:path>
            </a:pathLst>
          </a:custGeom>
          <a:blipFill>
            <a:blip r:embed="rId20"/>
            <a:stretch>
              <a:fillRect t="-18173" b="-18173"/>
            </a:stretch>
          </a:blipFill>
        </p:spPr>
        <p:txBody>
          <a:bodyPr/>
          <a:lstStyle/>
          <a:p>
            <a:endParaRPr lang="en-DE"/>
          </a:p>
        </p:txBody>
      </p:sp>
      <p:sp>
        <p:nvSpPr>
          <p:cNvPr id="25" name="TextBox 25"/>
          <p:cNvSpPr txBox="1"/>
          <p:nvPr/>
        </p:nvSpPr>
        <p:spPr>
          <a:xfrm>
            <a:off x="6952152" y="1669749"/>
            <a:ext cx="4299210" cy="586993"/>
          </a:xfrm>
          <a:prstGeom prst="rect">
            <a:avLst/>
          </a:prstGeom>
        </p:spPr>
        <p:txBody>
          <a:bodyPr lIns="0" tIns="0" rIns="0" bIns="0" rtlCol="0" anchor="t">
            <a:spAutoFit/>
          </a:bodyPr>
          <a:lstStyle/>
          <a:p>
            <a:pPr algn="l">
              <a:lnSpc>
                <a:spcPts val="4808"/>
              </a:lnSpc>
            </a:pPr>
            <a:r>
              <a:rPr lang="en-US" sz="3434">
                <a:solidFill>
                  <a:srgbClr val="FFFFFF"/>
                </a:solidFill>
                <a:latin typeface="Berthold Block"/>
                <a:ea typeface="Berthold Block"/>
                <a:cs typeface="Berthold Block"/>
                <a:sym typeface="Berthold Block"/>
              </a:rPr>
              <a:t>Ausweitung geplant in:</a:t>
            </a:r>
          </a:p>
        </p:txBody>
      </p:sp>
      <p:sp>
        <p:nvSpPr>
          <p:cNvPr id="26" name="Freeform 26"/>
          <p:cNvSpPr/>
          <p:nvPr/>
        </p:nvSpPr>
        <p:spPr>
          <a:xfrm>
            <a:off x="12216890" y="2622660"/>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5">
              <a:extLst>
                <a:ext uri="{96DAC541-7B7A-43D3-8B79-37D633B846F1}">
                  <asvg:svgBlip xmlns:asvg="http://schemas.microsoft.com/office/drawing/2016/SVG/main" r:embed="rId16"/>
                </a:ext>
              </a:extLst>
            </a:blip>
            <a:stretch>
              <a:fillRect l="-36546" t="-36040"/>
            </a:stretch>
          </a:blipFill>
        </p:spPr>
        <p:txBody>
          <a:bodyPr/>
          <a:lstStyle/>
          <a:p>
            <a:endParaRPr lang="en-DE"/>
          </a:p>
        </p:txBody>
      </p:sp>
      <p:sp>
        <p:nvSpPr>
          <p:cNvPr id="27" name="Freeform 27"/>
          <p:cNvSpPr/>
          <p:nvPr/>
        </p:nvSpPr>
        <p:spPr>
          <a:xfrm>
            <a:off x="12147162" y="3089368"/>
            <a:ext cx="4729333" cy="2263259"/>
          </a:xfrm>
          <a:custGeom>
            <a:avLst/>
            <a:gdLst/>
            <a:ahLst/>
            <a:cxnLst/>
            <a:rect l="l" t="t" r="r" b="b"/>
            <a:pathLst>
              <a:path w="4729333" h="2263259">
                <a:moveTo>
                  <a:pt x="0" y="0"/>
                </a:moveTo>
                <a:lnTo>
                  <a:pt x="4729334" y="0"/>
                </a:lnTo>
                <a:lnTo>
                  <a:pt x="4729334" y="2263259"/>
                </a:lnTo>
                <a:lnTo>
                  <a:pt x="0" y="2263259"/>
                </a:lnTo>
                <a:lnTo>
                  <a:pt x="0" y="0"/>
                </a:lnTo>
                <a:close/>
              </a:path>
            </a:pathLst>
          </a:custGeom>
          <a:blipFill>
            <a:blip r:embed="rId21"/>
            <a:stretch>
              <a:fillRect t="-19740" b="-19740"/>
            </a:stretch>
          </a:blipFill>
        </p:spPr>
        <p:txBody>
          <a:bodyPr/>
          <a:lstStyle/>
          <a:p>
            <a:endParaRPr lang="en-DE"/>
          </a:p>
        </p:txBody>
      </p:sp>
      <p:sp>
        <p:nvSpPr>
          <p:cNvPr id="28" name="TextBox 28"/>
          <p:cNvSpPr txBox="1"/>
          <p:nvPr/>
        </p:nvSpPr>
        <p:spPr>
          <a:xfrm>
            <a:off x="12474506" y="2536955"/>
            <a:ext cx="3257576" cy="480188"/>
          </a:xfrm>
          <a:prstGeom prst="rect">
            <a:avLst/>
          </a:prstGeom>
        </p:spPr>
        <p:txBody>
          <a:bodyPr lIns="0" tIns="0" rIns="0" bIns="0" rtlCol="0" anchor="t">
            <a:spAutoFit/>
          </a:bodyPr>
          <a:lstStyle/>
          <a:p>
            <a:pPr algn="l">
              <a:lnSpc>
                <a:spcPts val="3978"/>
              </a:lnSpc>
            </a:pPr>
            <a:r>
              <a:rPr lang="en-US" sz="2841" b="1">
                <a:solidFill>
                  <a:srgbClr val="FFFFFF"/>
                </a:solidFill>
                <a:latin typeface="DM Sans Bold"/>
                <a:ea typeface="DM Sans Bold"/>
                <a:cs typeface="DM Sans Bold"/>
                <a:sym typeface="DM Sans Bold"/>
              </a:rPr>
              <a:t>Stuttgart</a:t>
            </a:r>
          </a:p>
        </p:txBody>
      </p:sp>
      <p:sp>
        <p:nvSpPr>
          <p:cNvPr id="29" name="Freeform 29"/>
          <p:cNvSpPr/>
          <p:nvPr/>
        </p:nvSpPr>
        <p:spPr>
          <a:xfrm>
            <a:off x="12216890" y="5818057"/>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5">
              <a:extLst>
                <a:ext uri="{96DAC541-7B7A-43D3-8B79-37D633B846F1}">
                  <asvg:svgBlip xmlns:asvg="http://schemas.microsoft.com/office/drawing/2016/SVG/main" r:embed="rId16"/>
                </a:ext>
              </a:extLst>
            </a:blip>
            <a:stretch>
              <a:fillRect l="-36546" t="-36040"/>
            </a:stretch>
          </a:blipFill>
        </p:spPr>
        <p:txBody>
          <a:bodyPr/>
          <a:lstStyle/>
          <a:p>
            <a:endParaRPr lang="en-DE"/>
          </a:p>
        </p:txBody>
      </p:sp>
      <p:sp>
        <p:nvSpPr>
          <p:cNvPr id="30" name="TextBox 30"/>
          <p:cNvSpPr txBox="1"/>
          <p:nvPr/>
        </p:nvSpPr>
        <p:spPr>
          <a:xfrm>
            <a:off x="12474506" y="5732352"/>
            <a:ext cx="3257576" cy="480188"/>
          </a:xfrm>
          <a:prstGeom prst="rect">
            <a:avLst/>
          </a:prstGeom>
        </p:spPr>
        <p:txBody>
          <a:bodyPr lIns="0" tIns="0" rIns="0" bIns="0" rtlCol="0" anchor="t">
            <a:spAutoFit/>
          </a:bodyPr>
          <a:lstStyle/>
          <a:p>
            <a:pPr algn="l">
              <a:lnSpc>
                <a:spcPts val="3978"/>
              </a:lnSpc>
            </a:pPr>
            <a:r>
              <a:rPr lang="en-US" sz="2841" b="1">
                <a:solidFill>
                  <a:srgbClr val="FFFFFF"/>
                </a:solidFill>
                <a:latin typeface="DM Sans Bold"/>
                <a:ea typeface="DM Sans Bold"/>
                <a:cs typeface="DM Sans Bold"/>
                <a:sym typeface="DM Sans Bold"/>
              </a:rPr>
              <a:t>Mannheim</a:t>
            </a:r>
          </a:p>
        </p:txBody>
      </p:sp>
      <p:sp>
        <p:nvSpPr>
          <p:cNvPr id="31" name="Freeform 31"/>
          <p:cNvSpPr/>
          <p:nvPr/>
        </p:nvSpPr>
        <p:spPr>
          <a:xfrm>
            <a:off x="12147162" y="6287316"/>
            <a:ext cx="4729333" cy="2263259"/>
          </a:xfrm>
          <a:custGeom>
            <a:avLst/>
            <a:gdLst/>
            <a:ahLst/>
            <a:cxnLst/>
            <a:rect l="l" t="t" r="r" b="b"/>
            <a:pathLst>
              <a:path w="4729333" h="2263259">
                <a:moveTo>
                  <a:pt x="0" y="0"/>
                </a:moveTo>
                <a:lnTo>
                  <a:pt x="4729334" y="0"/>
                </a:lnTo>
                <a:lnTo>
                  <a:pt x="4729334" y="2263260"/>
                </a:lnTo>
                <a:lnTo>
                  <a:pt x="0" y="2263260"/>
                </a:lnTo>
                <a:lnTo>
                  <a:pt x="0" y="0"/>
                </a:lnTo>
                <a:close/>
              </a:path>
            </a:pathLst>
          </a:custGeom>
          <a:blipFill>
            <a:blip r:embed="rId22"/>
            <a:stretch>
              <a:fillRect t="-9982" b="-29498"/>
            </a:stretch>
          </a:blipFill>
        </p:spPr>
        <p:txBody>
          <a:bodyPr/>
          <a:lstStyle/>
          <a:p>
            <a:endParaRPr lang="en-D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36bed86-1aaa-43c2-8fa4-d458b12b11c5" xsi:nil="true"/>
    <lcf76f155ced4ddcb4097134ff3c332f xmlns="99646f08-940c-4a3b-95c4-d1ef7d66bb5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4D364F5726AA42BB80445AC99097D3" ma:contentTypeVersion="12" ma:contentTypeDescription="Create a new document." ma:contentTypeScope="" ma:versionID="010cbaff7721f23183c72aaeaed84f9b">
  <xsd:schema xmlns:xsd="http://www.w3.org/2001/XMLSchema" xmlns:xs="http://www.w3.org/2001/XMLSchema" xmlns:p="http://schemas.microsoft.com/office/2006/metadata/properties" xmlns:ns2="99646f08-940c-4a3b-95c4-d1ef7d66bb5d" xmlns:ns3="836bed86-1aaa-43c2-8fa4-d458b12b11c5" targetNamespace="http://schemas.microsoft.com/office/2006/metadata/properties" ma:root="true" ma:fieldsID="2ee0fbf9c6596e931a9c1b18e01d9ac2" ns2:_="" ns3:_="">
    <xsd:import namespace="99646f08-940c-4a3b-95c4-d1ef7d66bb5d"/>
    <xsd:import namespace="836bed86-1aaa-43c2-8fa4-d458b12b11c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646f08-940c-4a3b-95c4-d1ef7d66bb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b2a02d8-0600-4652-af12-509a6848173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6bed86-1aaa-43c2-8fa4-d458b12b11c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96895c4-b8c5-43ff-9702-800c339fc822}" ma:internalName="TaxCatchAll" ma:showField="CatchAllData" ma:web="836bed86-1aaa-43c2-8fa4-d458b12b11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0E37CA-0747-48C3-AEC5-28FA7FB67F36}">
  <ds:schemaRefs>
    <ds:schemaRef ds:uri="836bed86-1aaa-43c2-8fa4-d458b12b11c5"/>
    <ds:schemaRef ds:uri="99646f08-940c-4a3b-95c4-d1ef7d66bb5d"/>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39C129F-DD87-4CBD-86AB-84E89014BD82}">
  <ds:schemaRefs>
    <ds:schemaRef ds:uri="http://schemas.microsoft.com/sharepoint/v3/contenttype/forms"/>
  </ds:schemaRefs>
</ds:datastoreItem>
</file>

<file path=customXml/itemProps3.xml><?xml version="1.0" encoding="utf-8"?>
<ds:datastoreItem xmlns:ds="http://schemas.openxmlformats.org/officeDocument/2006/customXml" ds:itemID="{0BE10587-C3FD-4811-9D53-A41BEF68A7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646f08-940c-4a3b-95c4-d1ef7d66bb5d"/>
    <ds:schemaRef ds:uri="836bed86-1aaa-43c2-8fa4-d458b12b11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13</Slides>
  <Notes>8</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DIE FFI - privat</dc:title>
  <cp:revision>15</cp:revision>
  <dcterms:created xsi:type="dcterms:W3CDTF">2006-08-16T00:00:00Z</dcterms:created>
  <dcterms:modified xsi:type="dcterms:W3CDTF">2025-10-17T20:57:39Z</dcterms:modified>
  <dc:identifier>DAGgML6X524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0x010100514D364F5726AA42BB80445AC99097D3</vt:lpwstr>
  </property>
  <property fmtid="{D5CDD505-2E9C-101B-9397-08002B2CF9AE}" pid="3" name="MediaServiceImageTags">
    <vt:lpwstr/>
  </property>
</Properties>
</file>